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75" r:id="rId3"/>
    <p:sldId id="257" r:id="rId4"/>
    <p:sldId id="258" r:id="rId5"/>
    <p:sldId id="276" r:id="rId6"/>
    <p:sldId id="259" r:id="rId7"/>
    <p:sldId id="260" r:id="rId8"/>
    <p:sldId id="261" r:id="rId9"/>
    <p:sldId id="262" r:id="rId10"/>
    <p:sldId id="263" r:id="rId11"/>
    <p:sldId id="264" r:id="rId12"/>
    <p:sldId id="266" r:id="rId13"/>
    <p:sldId id="267" r:id="rId14"/>
    <p:sldId id="277" r:id="rId15"/>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99"/>
    <p:restoredTop sz="92144"/>
  </p:normalViewPr>
  <p:slideViewPr>
    <p:cSldViewPr>
      <p:cViewPr varScale="1">
        <p:scale>
          <a:sx n="118" d="100"/>
          <a:sy n="118" d="100"/>
        </p:scale>
        <p:origin x="728" y="20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7DAEFFF5-3423-4710-89FB-607DD77CF6A8}" type="datetimeFigureOut">
              <a:rPr lang="en-US" smtClean="0"/>
              <a:t>2/5/19</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131C311-544D-4C22-8E60-2F3EEA162DD2}" type="slidenum">
              <a:rPr lang="en-US" smtClean="0"/>
              <a:t>‹#›</a:t>
            </a:fld>
            <a:endParaRPr lang="en-US"/>
          </a:p>
        </p:txBody>
      </p:sp>
    </p:spTree>
    <p:extLst>
      <p:ext uri="{BB962C8B-B14F-4D97-AF65-F5344CB8AC3E}">
        <p14:creationId xmlns:p14="http://schemas.microsoft.com/office/powerpoint/2010/main" val="3853873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Shape 961"/>
          <p:cNvSpPr>
            <a:spLocks noGrp="1" noRot="1" noChangeAspect="1"/>
          </p:cNvSpPr>
          <p:nvPr>
            <p:ph type="sldImg"/>
          </p:nvPr>
        </p:nvSpPr>
        <p:spPr>
          <a:xfrm>
            <a:off x="381000" y="685800"/>
            <a:ext cx="6096000" cy="3429000"/>
          </a:xfrm>
          <a:prstGeom prst="rect">
            <a:avLst/>
          </a:prstGeom>
        </p:spPr>
        <p:txBody>
          <a:bodyPr/>
          <a:lstStyle/>
          <a:p>
            <a:endParaRPr/>
          </a:p>
        </p:txBody>
      </p:sp>
      <p:sp>
        <p:nvSpPr>
          <p:cNvPr id="962" name="Shape 962"/>
          <p:cNvSpPr>
            <a:spLocks noGrp="1"/>
          </p:cNvSpPr>
          <p:nvPr>
            <p:ph type="body" sz="quarter" idx="1"/>
          </p:nvPr>
        </p:nvSpPr>
        <p:spPr>
          <a:prstGeom prst="rect">
            <a:avLst/>
          </a:prstGeom>
        </p:spPr>
        <p:txBody>
          <a:bodyPr/>
          <a:lstStyle>
            <a:lvl1pPr>
              <a:defRPr sz="1100">
                <a:latin typeface="Helvetica Neue"/>
                <a:ea typeface="Helvetica Neue"/>
                <a:cs typeface="Helvetica Neue"/>
                <a:sym typeface="Helvetica Neue"/>
              </a:defRPr>
            </a:lvl1pPr>
          </a:lstStyle>
          <a:p>
            <a:r>
              <a:t>Move the blue sign.</a:t>
            </a:r>
          </a:p>
        </p:txBody>
      </p:sp>
    </p:spTree>
    <p:extLst>
      <p:ext uri="{BB962C8B-B14F-4D97-AF65-F5344CB8AC3E}">
        <p14:creationId xmlns:p14="http://schemas.microsoft.com/office/powerpoint/2010/main" val="3533179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1">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400075"/>
            <a:ext cx="4000500" cy="523240"/>
          </a:xfrm>
          <a:custGeom>
            <a:avLst/>
            <a:gdLst/>
            <a:ahLst/>
            <a:cxnLst/>
            <a:rect l="l" t="t" r="r" b="b"/>
            <a:pathLst>
              <a:path w="4000500" h="523240">
                <a:moveTo>
                  <a:pt x="0" y="523214"/>
                </a:moveTo>
                <a:lnTo>
                  <a:pt x="4000472" y="523214"/>
                </a:lnTo>
                <a:lnTo>
                  <a:pt x="4000472" y="0"/>
                </a:lnTo>
                <a:lnTo>
                  <a:pt x="0" y="0"/>
                </a:lnTo>
                <a:lnTo>
                  <a:pt x="0" y="523214"/>
                </a:lnTo>
                <a:close/>
              </a:path>
            </a:pathLst>
          </a:custGeom>
          <a:solidFill>
            <a:srgbClr val="037DF3"/>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800" b="0" i="1">
                <a:solidFill>
                  <a:schemeClr val="bg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1">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52"/>
            <a:ext cx="12192000" cy="6857946"/>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4962905" y="2075942"/>
            <a:ext cx="2142490" cy="2143379"/>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4787265" y="866266"/>
            <a:ext cx="2494280" cy="934085"/>
          </a:xfrm>
          <a:custGeom>
            <a:avLst/>
            <a:gdLst/>
            <a:ahLst/>
            <a:cxnLst/>
            <a:rect l="l" t="t" r="r" b="b"/>
            <a:pathLst>
              <a:path w="2494279" h="934085">
                <a:moveTo>
                  <a:pt x="2441448" y="0"/>
                </a:moveTo>
                <a:lnTo>
                  <a:pt x="0" y="166116"/>
                </a:lnTo>
                <a:lnTo>
                  <a:pt x="52197" y="933831"/>
                </a:lnTo>
                <a:lnTo>
                  <a:pt x="2493771" y="767588"/>
                </a:lnTo>
                <a:lnTo>
                  <a:pt x="2441448" y="0"/>
                </a:lnTo>
                <a:close/>
              </a:path>
            </a:pathLst>
          </a:custGeom>
          <a:solidFill>
            <a:srgbClr val="037DF3"/>
          </a:solidFill>
        </p:spPr>
        <p:txBody>
          <a:bodyPr wrap="square" lIns="0" tIns="0" rIns="0" bIns="0" rtlCol="0"/>
          <a:lstStyle/>
          <a:p>
            <a:endParaRPr/>
          </a:p>
        </p:txBody>
      </p:sp>
      <p:sp>
        <p:nvSpPr>
          <p:cNvPr id="19" name="bk object 19"/>
          <p:cNvSpPr/>
          <p:nvPr/>
        </p:nvSpPr>
        <p:spPr>
          <a:xfrm>
            <a:off x="5105497" y="1111122"/>
            <a:ext cx="1870485" cy="491742"/>
          </a:xfrm>
          <a:prstGeom prst="rect">
            <a:avLst/>
          </a:prstGeom>
          <a:blipFill>
            <a:blip r:embed="rId4"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nd body">
    <p:spTree>
      <p:nvGrpSpPr>
        <p:cNvPr id="1" name=""/>
        <p:cNvGrpSpPr/>
        <p:nvPr/>
      </p:nvGrpSpPr>
      <p:grpSpPr>
        <a:xfrm>
          <a:off x="0" y="0"/>
          <a:ext cx="0" cy="0"/>
          <a:chOff x="0" y="0"/>
          <a:chExt cx="0" cy="0"/>
        </a:xfrm>
      </p:grpSpPr>
      <p:sp>
        <p:nvSpPr>
          <p:cNvPr id="207" name="Title Text"/>
          <p:cNvSpPr>
            <a:spLocks noGrp="1"/>
          </p:cNvSpPr>
          <p:nvPr>
            <p:ph type="title"/>
          </p:nvPr>
        </p:nvSpPr>
        <p:spPr>
          <a:xfrm>
            <a:off x="1835698" y="593366"/>
            <a:ext cx="8520603" cy="763502"/>
          </a:xfrm>
          <a:prstGeom prst="rect">
            <a:avLst/>
          </a:prstGeom>
        </p:spPr>
        <p:txBody>
          <a:bodyPr lIns="91423" tIns="91423" rIns="91423" bIns="91423" anchor="t"/>
          <a:lstStyle>
            <a:lvl1pPr>
              <a:lnSpc>
                <a:spcPct val="100000"/>
              </a:lnSpc>
              <a:defRPr sz="2800">
                <a:latin typeface="Arial"/>
                <a:ea typeface="Arial"/>
                <a:cs typeface="Arial"/>
                <a:sym typeface="Arial"/>
              </a:defRPr>
            </a:lvl1pPr>
          </a:lstStyle>
          <a:p>
            <a:r>
              <a:t>Title Text</a:t>
            </a:r>
          </a:p>
        </p:txBody>
      </p:sp>
      <p:sp>
        <p:nvSpPr>
          <p:cNvPr id="208" name="Body Level One…"/>
          <p:cNvSpPr>
            <a:spLocks noGrp="1"/>
          </p:cNvSpPr>
          <p:nvPr>
            <p:ph type="body" idx="1"/>
          </p:nvPr>
        </p:nvSpPr>
        <p:spPr>
          <a:xfrm>
            <a:off x="1835698" y="1536633"/>
            <a:ext cx="8520603" cy="4555200"/>
          </a:xfrm>
          <a:prstGeom prst="rect">
            <a:avLst/>
          </a:prstGeom>
        </p:spPr>
        <p:txBody>
          <a:bodyPr lIns="91423" tIns="91423" rIns="91423" bIns="91423"/>
          <a:lstStyle>
            <a:lvl1pPr marL="0" indent="0">
              <a:lnSpc>
                <a:spcPct val="115000"/>
              </a:lnSpc>
              <a:spcBef>
                <a:spcPts val="1600"/>
              </a:spcBef>
              <a:buSzTx/>
              <a:buFontTx/>
              <a:buNone/>
              <a:defRPr sz="1800">
                <a:solidFill>
                  <a:srgbClr val="595959"/>
                </a:solidFill>
                <a:latin typeface="Arial"/>
                <a:ea typeface="Arial"/>
                <a:cs typeface="Arial"/>
                <a:sym typeface="Arial"/>
              </a:defRPr>
            </a:lvl1pPr>
            <a:lvl2pPr marL="0" indent="0">
              <a:lnSpc>
                <a:spcPct val="115000"/>
              </a:lnSpc>
              <a:spcBef>
                <a:spcPts val="1600"/>
              </a:spcBef>
              <a:buSzTx/>
              <a:buFontTx/>
              <a:buNone/>
              <a:defRPr sz="1800">
                <a:solidFill>
                  <a:srgbClr val="595959"/>
                </a:solidFill>
                <a:latin typeface="Arial"/>
                <a:ea typeface="Arial"/>
                <a:cs typeface="Arial"/>
                <a:sym typeface="Arial"/>
              </a:defRPr>
            </a:lvl2pPr>
            <a:lvl3pPr marL="0" indent="0">
              <a:lnSpc>
                <a:spcPct val="115000"/>
              </a:lnSpc>
              <a:spcBef>
                <a:spcPts val="1600"/>
              </a:spcBef>
              <a:buSzTx/>
              <a:buFontTx/>
              <a:buNone/>
              <a:defRPr sz="1800">
                <a:solidFill>
                  <a:srgbClr val="595959"/>
                </a:solidFill>
                <a:latin typeface="Arial"/>
                <a:ea typeface="Arial"/>
                <a:cs typeface="Arial"/>
                <a:sym typeface="Arial"/>
              </a:defRPr>
            </a:lvl3pPr>
            <a:lvl4pPr marL="0" indent="0">
              <a:lnSpc>
                <a:spcPct val="115000"/>
              </a:lnSpc>
              <a:spcBef>
                <a:spcPts val="1600"/>
              </a:spcBef>
              <a:buSzTx/>
              <a:buFontTx/>
              <a:buNone/>
              <a:defRPr sz="1800">
                <a:solidFill>
                  <a:srgbClr val="595959"/>
                </a:solidFill>
                <a:latin typeface="Arial"/>
                <a:ea typeface="Arial"/>
                <a:cs typeface="Arial"/>
                <a:sym typeface="Arial"/>
              </a:defRPr>
            </a:lvl4pPr>
            <a:lvl5pPr marL="0" indent="0">
              <a:lnSpc>
                <a:spcPct val="115000"/>
              </a:lnSpc>
              <a:spcBef>
                <a:spcPts val="1600"/>
              </a:spcBef>
              <a:buSzTx/>
              <a:buFontTx/>
              <a:buNone/>
              <a:defRPr sz="1800">
                <a:solidFill>
                  <a:srgbClr val="595959"/>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9" name="Slide Number"/>
          <p:cNvSpPr>
            <a:spLocks noGrp="1"/>
          </p:cNvSpPr>
          <p:nvPr>
            <p:ph type="sldNum" sz="quarter" idx="2"/>
          </p:nvPr>
        </p:nvSpPr>
        <p:spPr>
          <a:xfrm>
            <a:off x="10208347" y="6320775"/>
            <a:ext cx="336812" cy="318394"/>
          </a:xfrm>
          <a:prstGeom prst="rect">
            <a:avLst/>
          </a:prstGeom>
        </p:spPr>
        <p:txBody>
          <a:bodyPr lIns="91423" tIns="91423" rIns="91423" bIns="91423"/>
          <a:lstStyle>
            <a:lvl1pPr>
              <a:defRPr sz="1000">
                <a:solidFill>
                  <a:srgbClr val="595959"/>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891322778"/>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8435" y="439801"/>
            <a:ext cx="12035129" cy="551180"/>
          </a:xfrm>
          <a:prstGeom prst="rect">
            <a:avLst/>
          </a:prstGeom>
        </p:spPr>
        <p:txBody>
          <a:bodyPr wrap="square" lIns="0" tIns="0" rIns="0" bIns="0">
            <a:spAutoFit/>
          </a:bodyPr>
          <a:lstStyle>
            <a:lvl1pPr>
              <a:defRPr sz="2800" b="0" i="1">
                <a:solidFill>
                  <a:schemeClr val="bg1"/>
                </a:solidFill>
                <a:latin typeface="Calibri"/>
                <a:cs typeface="Calibri"/>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2/5/19</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56.pn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jpe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JaPIUxasRsQ" TargetMode="External"/><Relationship Id="rId2" Type="http://schemas.openxmlformats.org/officeDocument/2006/relationships/image" Target="../media/image5.jpg"/><Relationship Id="rId1" Type="http://schemas.openxmlformats.org/officeDocument/2006/relationships/slideLayout" Target="../slideLayouts/slideLayout5.xml"/><Relationship Id="rId4" Type="http://schemas.openxmlformats.org/officeDocument/2006/relationships/hyperlink" Target="https://drive.google.com/file/d/0ByRGnem5197RMXFmT2I0YzBmd00/view?usp=shar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jpg"/><Relationship Id="rId4" Type="http://schemas.openxmlformats.org/officeDocument/2006/relationships/image" Target="../media/image37.pn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6.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624318" y="5680493"/>
            <a:ext cx="4288790" cy="523240"/>
          </a:xfrm>
          <a:custGeom>
            <a:avLst/>
            <a:gdLst/>
            <a:ahLst/>
            <a:cxnLst/>
            <a:rect l="l" t="t" r="r" b="b"/>
            <a:pathLst>
              <a:path w="4288790" h="523239">
                <a:moveTo>
                  <a:pt x="0" y="523214"/>
                </a:moveTo>
                <a:lnTo>
                  <a:pt x="4288662" y="523214"/>
                </a:lnTo>
                <a:lnTo>
                  <a:pt x="4288662" y="0"/>
                </a:lnTo>
                <a:lnTo>
                  <a:pt x="0" y="0"/>
                </a:lnTo>
                <a:lnTo>
                  <a:pt x="0" y="523214"/>
                </a:lnTo>
                <a:close/>
              </a:path>
            </a:pathLst>
          </a:custGeom>
          <a:solidFill>
            <a:srgbClr val="037DF3"/>
          </a:solidFill>
        </p:spPr>
        <p:txBody>
          <a:bodyPr wrap="square" lIns="0" tIns="0" rIns="0" bIns="0" rtlCol="0"/>
          <a:lstStyle/>
          <a:p>
            <a:endParaRPr/>
          </a:p>
        </p:txBody>
      </p:sp>
      <p:sp>
        <p:nvSpPr>
          <p:cNvPr id="4" name="object 4"/>
          <p:cNvSpPr txBox="1"/>
          <p:nvPr/>
        </p:nvSpPr>
        <p:spPr>
          <a:xfrm>
            <a:off x="7997190" y="5722416"/>
            <a:ext cx="3545840" cy="431800"/>
          </a:xfrm>
          <a:prstGeom prst="rect">
            <a:avLst/>
          </a:prstGeom>
        </p:spPr>
        <p:txBody>
          <a:bodyPr vert="horz" wrap="square" lIns="0" tIns="0" rIns="0" bIns="0" rtlCol="0">
            <a:spAutoFit/>
          </a:bodyPr>
          <a:lstStyle/>
          <a:p>
            <a:pPr marL="12700">
              <a:lnSpc>
                <a:spcPct val="100000"/>
              </a:lnSpc>
            </a:pPr>
            <a:r>
              <a:rPr sz="2800" i="1" spc="-15" dirty="0">
                <a:solidFill>
                  <a:srgbClr val="FFFFFF"/>
                </a:solidFill>
                <a:latin typeface="Calibri"/>
                <a:cs typeface="Calibri"/>
              </a:rPr>
              <a:t>Partnership</a:t>
            </a:r>
            <a:r>
              <a:rPr sz="2800" i="1" spc="75" dirty="0">
                <a:solidFill>
                  <a:srgbClr val="FFFFFF"/>
                </a:solidFill>
                <a:latin typeface="Calibri"/>
                <a:cs typeface="Calibri"/>
              </a:rPr>
              <a:t> </a:t>
            </a:r>
            <a:r>
              <a:rPr sz="2800" i="1" spc="15" dirty="0">
                <a:solidFill>
                  <a:srgbClr val="FFFFFF"/>
                </a:solidFill>
                <a:latin typeface="Calibri"/>
                <a:cs typeface="Calibri"/>
              </a:rPr>
              <a:t>Opportunity</a:t>
            </a:r>
            <a:endParaRPr sz="2800">
              <a:latin typeface="Calibri"/>
              <a:cs typeface="Calibri"/>
            </a:endParaRPr>
          </a:p>
        </p:txBody>
      </p:sp>
      <p:sp>
        <p:nvSpPr>
          <p:cNvPr id="5" name="object 5"/>
          <p:cNvSpPr/>
          <p:nvPr/>
        </p:nvSpPr>
        <p:spPr>
          <a:xfrm>
            <a:off x="4575809" y="3131502"/>
            <a:ext cx="6654546" cy="3192272"/>
          </a:xfrm>
          <a:prstGeom prst="rect">
            <a:avLst/>
          </a:prstGeom>
          <a:blipFill>
            <a:blip r:embed="rId3" cstate="print"/>
            <a:stretch>
              <a:fillRect/>
            </a:stretch>
          </a:blipFill>
        </p:spPr>
        <p:txBody>
          <a:bodyPr wrap="square" lIns="0" tIns="0" rIns="0" bIns="0" rtlCol="0"/>
          <a:lstStyle/>
          <a:p>
            <a:endParaRPr/>
          </a:p>
        </p:txBody>
      </p:sp>
      <p:sp>
        <p:nvSpPr>
          <p:cNvPr id="8" name="Rectangle 7">
            <a:extLst>
              <a:ext uri="{FF2B5EF4-FFF2-40B4-BE49-F238E27FC236}">
                <a16:creationId xmlns:a16="http://schemas.microsoft.com/office/drawing/2014/main" id="{76400206-C235-4E1C-8F06-809C0A03DC9F}"/>
              </a:ext>
            </a:extLst>
          </p:cNvPr>
          <p:cNvSpPr/>
          <p:nvPr/>
        </p:nvSpPr>
        <p:spPr>
          <a:xfrm>
            <a:off x="-152401" y="0"/>
            <a:ext cx="12496800" cy="9906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bject 4">
            <a:extLst>
              <a:ext uri="{FF2B5EF4-FFF2-40B4-BE49-F238E27FC236}">
                <a16:creationId xmlns:a16="http://schemas.microsoft.com/office/drawing/2014/main" id="{460025EA-E567-4AE8-AF60-F9B3B5825C99}"/>
              </a:ext>
            </a:extLst>
          </p:cNvPr>
          <p:cNvSpPr/>
          <p:nvPr/>
        </p:nvSpPr>
        <p:spPr>
          <a:xfrm>
            <a:off x="254882" y="411272"/>
            <a:ext cx="2370079" cy="367363"/>
          </a:xfrm>
          <a:prstGeom prst="rect">
            <a:avLst/>
          </a:prstGeom>
          <a:blipFill>
            <a:blip r:embed="rId4" cstate="print"/>
            <a:stretch>
              <a:fillRect/>
            </a:stretch>
          </a:blipFill>
        </p:spPr>
        <p:txBody>
          <a:bodyPr wrap="square" lIns="0" tIns="0" rIns="0" bIns="0" rtlCol="0"/>
          <a:lstStyle/>
          <a:p>
            <a:endParaRPr/>
          </a:p>
        </p:txBody>
      </p:sp>
      <p:pic>
        <p:nvPicPr>
          <p:cNvPr id="10" name="Picture 9">
            <a:extLst>
              <a:ext uri="{FF2B5EF4-FFF2-40B4-BE49-F238E27FC236}">
                <a16:creationId xmlns:a16="http://schemas.microsoft.com/office/drawing/2014/main" id="{79DE8F98-C252-4467-99EB-1E83A7BE21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27443" y="371685"/>
            <a:ext cx="1192018" cy="446540"/>
          </a:xfrm>
          <a:prstGeom prst="rect">
            <a:avLst/>
          </a:prstGeom>
        </p:spPr>
      </p:pic>
      <p:pic>
        <p:nvPicPr>
          <p:cNvPr id="11" name="Picture 10">
            <a:extLst>
              <a:ext uri="{FF2B5EF4-FFF2-40B4-BE49-F238E27FC236}">
                <a16:creationId xmlns:a16="http://schemas.microsoft.com/office/drawing/2014/main" id="{577004CA-7335-4A26-89DB-F908CC1939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2967" y="204002"/>
            <a:ext cx="1374208" cy="781902"/>
          </a:xfrm>
          <a:prstGeom prst="rect">
            <a:avLst/>
          </a:prstGeom>
        </p:spPr>
      </p:pic>
      <p:sp>
        <p:nvSpPr>
          <p:cNvPr id="12" name="TextBox 11">
            <a:extLst>
              <a:ext uri="{FF2B5EF4-FFF2-40B4-BE49-F238E27FC236}">
                <a16:creationId xmlns:a16="http://schemas.microsoft.com/office/drawing/2014/main" id="{6357CCBE-B0DD-42E5-95F2-3C82A45B24C3}"/>
              </a:ext>
            </a:extLst>
          </p:cNvPr>
          <p:cNvSpPr txBox="1"/>
          <p:nvPr/>
        </p:nvSpPr>
        <p:spPr>
          <a:xfrm>
            <a:off x="152400" y="76200"/>
            <a:ext cx="3505200" cy="523220"/>
          </a:xfrm>
          <a:prstGeom prst="rect">
            <a:avLst/>
          </a:prstGeom>
          <a:noFill/>
        </p:spPr>
        <p:txBody>
          <a:bodyPr wrap="square" rtlCol="0">
            <a:spAutoFit/>
          </a:bodyPr>
          <a:lstStyle/>
          <a:p>
            <a:r>
              <a:rPr lang="en-US" sz="1400" b="1" i="1" dirty="0">
                <a:solidFill>
                  <a:schemeClr val="bg1"/>
                </a:solidFill>
                <a:latin typeface="Arial" panose="020B0604020202020204" pitchFamily="34" charset="0"/>
                <a:cs typeface="Arial" panose="020B0604020202020204" pitchFamily="34" charset="0"/>
              </a:rPr>
              <a:t>ORGANIZING COMMITTEE </a:t>
            </a:r>
          </a:p>
          <a:p>
            <a:endParaRPr lang="en-US" sz="1400" b="1" i="1"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189" y="0"/>
            <a:ext cx="1218981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211072" y="1748028"/>
            <a:ext cx="4731385" cy="1000125"/>
          </a:xfrm>
          <a:prstGeom prst="rect">
            <a:avLst/>
          </a:prstGeom>
        </p:spPr>
        <p:txBody>
          <a:bodyPr vert="horz" wrap="square" lIns="0" tIns="0" rIns="0" bIns="0" rtlCol="0">
            <a:spAutoFit/>
          </a:bodyPr>
          <a:lstStyle/>
          <a:p>
            <a:pPr marL="12700">
              <a:lnSpc>
                <a:spcPts val="7870"/>
              </a:lnSpc>
            </a:pPr>
            <a:r>
              <a:rPr sz="6600" i="1" dirty="0">
                <a:solidFill>
                  <a:srgbClr val="FFFFFF"/>
                </a:solidFill>
                <a:latin typeface="Calibri"/>
                <a:cs typeface="Calibri"/>
              </a:rPr>
              <a:t>Generation</a:t>
            </a:r>
            <a:r>
              <a:rPr sz="6600" i="1" spc="10" dirty="0">
                <a:solidFill>
                  <a:srgbClr val="FFFFFF"/>
                </a:solidFill>
                <a:latin typeface="Calibri"/>
                <a:cs typeface="Calibri"/>
              </a:rPr>
              <a:t> </a:t>
            </a:r>
            <a:r>
              <a:rPr sz="6600" i="1" spc="5" dirty="0">
                <a:solidFill>
                  <a:srgbClr val="FFFFFF"/>
                </a:solidFill>
                <a:latin typeface="Calibri"/>
                <a:cs typeface="Calibri"/>
              </a:rPr>
              <a:t>of</a:t>
            </a:r>
            <a:endParaRPr sz="6600">
              <a:latin typeface="Calibri"/>
              <a:cs typeface="Calibri"/>
            </a:endParaRPr>
          </a:p>
        </p:txBody>
      </p:sp>
      <p:sp>
        <p:nvSpPr>
          <p:cNvPr id="4" name="object 4"/>
          <p:cNvSpPr/>
          <p:nvPr/>
        </p:nvSpPr>
        <p:spPr>
          <a:xfrm>
            <a:off x="1778126" y="4368660"/>
            <a:ext cx="1913255" cy="1136015"/>
          </a:xfrm>
          <a:custGeom>
            <a:avLst/>
            <a:gdLst/>
            <a:ahLst/>
            <a:cxnLst/>
            <a:rect l="l" t="t" r="r" b="b"/>
            <a:pathLst>
              <a:path w="1913254" h="1136014">
                <a:moveTo>
                  <a:pt x="0" y="1135773"/>
                </a:moveTo>
                <a:lnTo>
                  <a:pt x="1913001" y="1135773"/>
                </a:lnTo>
                <a:lnTo>
                  <a:pt x="1913001" y="0"/>
                </a:lnTo>
                <a:lnTo>
                  <a:pt x="0" y="0"/>
                </a:lnTo>
                <a:lnTo>
                  <a:pt x="0" y="1135773"/>
                </a:lnTo>
                <a:close/>
              </a:path>
            </a:pathLst>
          </a:custGeom>
          <a:ln w="19050">
            <a:solidFill>
              <a:srgbClr val="31C9AC"/>
            </a:solidFill>
          </a:ln>
        </p:spPr>
        <p:txBody>
          <a:bodyPr wrap="square" lIns="0" tIns="0" rIns="0" bIns="0" rtlCol="0"/>
          <a:lstStyle/>
          <a:p>
            <a:endParaRPr/>
          </a:p>
        </p:txBody>
      </p:sp>
      <p:sp>
        <p:nvSpPr>
          <p:cNvPr id="5" name="object 5"/>
          <p:cNvSpPr txBox="1"/>
          <p:nvPr/>
        </p:nvSpPr>
        <p:spPr>
          <a:xfrm>
            <a:off x="1898650" y="4546600"/>
            <a:ext cx="1673860" cy="785495"/>
          </a:xfrm>
          <a:prstGeom prst="rect">
            <a:avLst/>
          </a:prstGeom>
        </p:spPr>
        <p:txBody>
          <a:bodyPr vert="horz" wrap="square" lIns="0" tIns="0" rIns="0" bIns="0" rtlCol="0">
            <a:spAutoFit/>
          </a:bodyPr>
          <a:lstStyle/>
          <a:p>
            <a:pPr marL="12700" marR="5080" indent="-1270" algn="ctr">
              <a:lnSpc>
                <a:spcPct val="100000"/>
              </a:lnSpc>
            </a:pPr>
            <a:r>
              <a:rPr sz="1700" i="1" spc="40" dirty="0">
                <a:solidFill>
                  <a:srgbClr val="FFFFFF"/>
                </a:solidFill>
                <a:latin typeface="Calibri"/>
                <a:cs typeface="Calibri"/>
              </a:rPr>
              <a:t>To </a:t>
            </a:r>
            <a:r>
              <a:rPr sz="1700" i="1" spc="5" dirty="0">
                <a:solidFill>
                  <a:srgbClr val="FFFFFF"/>
                </a:solidFill>
                <a:latin typeface="Calibri"/>
                <a:cs typeface="Calibri"/>
              </a:rPr>
              <a:t>put </a:t>
            </a:r>
            <a:r>
              <a:rPr sz="1700" i="1" dirty="0">
                <a:solidFill>
                  <a:srgbClr val="FFFFFF"/>
                </a:solidFill>
                <a:latin typeface="Calibri"/>
                <a:cs typeface="Calibri"/>
              </a:rPr>
              <a:t>trust </a:t>
            </a:r>
            <a:r>
              <a:rPr sz="1700" i="1" spc="-15" dirty="0">
                <a:solidFill>
                  <a:srgbClr val="FFFFFF"/>
                </a:solidFill>
                <a:latin typeface="Calibri"/>
                <a:cs typeface="Calibri"/>
              </a:rPr>
              <a:t>in  </a:t>
            </a:r>
            <a:r>
              <a:rPr sz="1700" i="1" spc="-5" dirty="0">
                <a:solidFill>
                  <a:srgbClr val="FFFFFF"/>
                </a:solidFill>
                <a:latin typeface="Calibri"/>
                <a:cs typeface="Calibri"/>
              </a:rPr>
              <a:t>his/her </a:t>
            </a:r>
            <a:r>
              <a:rPr sz="1700" i="1" spc="10" dirty="0">
                <a:solidFill>
                  <a:srgbClr val="FFFFFF"/>
                </a:solidFill>
                <a:latin typeface="Calibri"/>
                <a:cs typeface="Calibri"/>
              </a:rPr>
              <a:t>capacity</a:t>
            </a:r>
            <a:r>
              <a:rPr sz="1700" i="1" spc="-10" dirty="0">
                <a:solidFill>
                  <a:srgbClr val="FFFFFF"/>
                </a:solidFill>
                <a:latin typeface="Calibri"/>
                <a:cs typeface="Calibri"/>
              </a:rPr>
              <a:t> </a:t>
            </a:r>
            <a:r>
              <a:rPr sz="1700" i="1" spc="5" dirty="0">
                <a:solidFill>
                  <a:srgbClr val="FFFFFF"/>
                </a:solidFill>
                <a:latin typeface="Calibri"/>
                <a:cs typeface="Calibri"/>
              </a:rPr>
              <a:t>to  </a:t>
            </a:r>
            <a:r>
              <a:rPr sz="1700" i="1" spc="-10" dirty="0">
                <a:solidFill>
                  <a:srgbClr val="FFFFFF"/>
                </a:solidFill>
                <a:latin typeface="Calibri"/>
                <a:cs typeface="Calibri"/>
              </a:rPr>
              <a:t>change</a:t>
            </a:r>
            <a:endParaRPr sz="1700">
              <a:latin typeface="Calibri"/>
              <a:cs typeface="Calibri"/>
            </a:endParaRPr>
          </a:p>
        </p:txBody>
      </p:sp>
      <p:sp>
        <p:nvSpPr>
          <p:cNvPr id="6" name="object 6"/>
          <p:cNvSpPr/>
          <p:nvPr/>
        </p:nvSpPr>
        <p:spPr>
          <a:xfrm>
            <a:off x="5986145" y="1780920"/>
            <a:ext cx="4785995" cy="967740"/>
          </a:xfrm>
          <a:custGeom>
            <a:avLst/>
            <a:gdLst/>
            <a:ahLst/>
            <a:cxnLst/>
            <a:rect l="l" t="t" r="r" b="b"/>
            <a:pathLst>
              <a:path w="4785995" h="967739">
                <a:moveTo>
                  <a:pt x="4751578" y="0"/>
                </a:moveTo>
                <a:lnTo>
                  <a:pt x="0" y="218058"/>
                </a:lnTo>
                <a:lnTo>
                  <a:pt x="34416" y="967613"/>
                </a:lnTo>
                <a:lnTo>
                  <a:pt x="4785995" y="749553"/>
                </a:lnTo>
                <a:lnTo>
                  <a:pt x="4751578" y="0"/>
                </a:lnTo>
                <a:close/>
              </a:path>
            </a:pathLst>
          </a:custGeom>
          <a:solidFill>
            <a:srgbClr val="FF8900"/>
          </a:solidFill>
        </p:spPr>
        <p:txBody>
          <a:bodyPr wrap="square" lIns="0" tIns="0" rIns="0" bIns="0" rtlCol="0"/>
          <a:lstStyle/>
          <a:p>
            <a:endParaRPr/>
          </a:p>
        </p:txBody>
      </p:sp>
      <p:sp>
        <p:nvSpPr>
          <p:cNvPr id="7" name="object 7"/>
          <p:cNvSpPr/>
          <p:nvPr/>
        </p:nvSpPr>
        <p:spPr>
          <a:xfrm>
            <a:off x="6131940" y="2028825"/>
            <a:ext cx="4491228" cy="574486"/>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233932" y="4052315"/>
            <a:ext cx="1886712" cy="63284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928234" y="4363834"/>
            <a:ext cx="2191385" cy="1136015"/>
          </a:xfrm>
          <a:custGeom>
            <a:avLst/>
            <a:gdLst/>
            <a:ahLst/>
            <a:cxnLst/>
            <a:rect l="l" t="t" r="r" b="b"/>
            <a:pathLst>
              <a:path w="2191384" h="1136014">
                <a:moveTo>
                  <a:pt x="0" y="1135773"/>
                </a:moveTo>
                <a:lnTo>
                  <a:pt x="2191004" y="1135773"/>
                </a:lnTo>
                <a:lnTo>
                  <a:pt x="2191004" y="0"/>
                </a:lnTo>
                <a:lnTo>
                  <a:pt x="0" y="0"/>
                </a:lnTo>
                <a:lnTo>
                  <a:pt x="0" y="1135773"/>
                </a:lnTo>
                <a:close/>
              </a:path>
            </a:pathLst>
          </a:custGeom>
          <a:ln w="19049">
            <a:solidFill>
              <a:srgbClr val="F95737"/>
            </a:solidFill>
          </a:ln>
        </p:spPr>
        <p:txBody>
          <a:bodyPr wrap="square" lIns="0" tIns="0" rIns="0" bIns="0" rtlCol="0"/>
          <a:lstStyle/>
          <a:p>
            <a:endParaRPr/>
          </a:p>
        </p:txBody>
      </p:sp>
      <p:sp>
        <p:nvSpPr>
          <p:cNvPr id="10" name="object 10"/>
          <p:cNvSpPr txBox="1"/>
          <p:nvPr/>
        </p:nvSpPr>
        <p:spPr>
          <a:xfrm>
            <a:off x="5014340" y="4541392"/>
            <a:ext cx="2022475" cy="786130"/>
          </a:xfrm>
          <a:prstGeom prst="rect">
            <a:avLst/>
          </a:prstGeom>
        </p:spPr>
        <p:txBody>
          <a:bodyPr vert="horz" wrap="square" lIns="0" tIns="0" rIns="0" bIns="0" rtlCol="0">
            <a:spAutoFit/>
          </a:bodyPr>
          <a:lstStyle/>
          <a:p>
            <a:pPr marL="12065" marR="5080" algn="ctr">
              <a:lnSpc>
                <a:spcPct val="100000"/>
              </a:lnSpc>
            </a:pPr>
            <a:r>
              <a:rPr sz="1700" i="1" spc="40" dirty="0">
                <a:solidFill>
                  <a:srgbClr val="FFFFFF"/>
                </a:solidFill>
                <a:latin typeface="Calibri"/>
                <a:cs typeface="Calibri"/>
              </a:rPr>
              <a:t>To </a:t>
            </a:r>
            <a:r>
              <a:rPr sz="1700" i="1" dirty="0">
                <a:solidFill>
                  <a:srgbClr val="FFFFFF"/>
                </a:solidFill>
                <a:latin typeface="Calibri"/>
                <a:cs typeface="Calibri"/>
              </a:rPr>
              <a:t>create </a:t>
            </a:r>
            <a:r>
              <a:rPr sz="1700" i="1" spc="-10" dirty="0">
                <a:solidFill>
                  <a:srgbClr val="FFFFFF"/>
                </a:solidFill>
                <a:latin typeface="Calibri"/>
                <a:cs typeface="Calibri"/>
              </a:rPr>
              <a:t>new </a:t>
            </a:r>
            <a:r>
              <a:rPr sz="1700" i="1" spc="-15" dirty="0">
                <a:solidFill>
                  <a:srgbClr val="FFFFFF"/>
                </a:solidFill>
                <a:latin typeface="Calibri"/>
                <a:cs typeface="Calibri"/>
              </a:rPr>
              <a:t>ideas or  </a:t>
            </a:r>
            <a:r>
              <a:rPr sz="1700" i="1" dirty="0">
                <a:solidFill>
                  <a:srgbClr val="FFFFFF"/>
                </a:solidFill>
                <a:latin typeface="Calibri"/>
                <a:cs typeface="Calibri"/>
              </a:rPr>
              <a:t>develop </a:t>
            </a:r>
            <a:r>
              <a:rPr sz="1700" i="1" spc="5" dirty="0">
                <a:solidFill>
                  <a:srgbClr val="FFFFFF"/>
                </a:solidFill>
                <a:latin typeface="Calibri"/>
                <a:cs typeface="Calibri"/>
              </a:rPr>
              <a:t>current </a:t>
            </a:r>
            <a:r>
              <a:rPr sz="1700" i="1" dirty="0">
                <a:solidFill>
                  <a:srgbClr val="FFFFFF"/>
                </a:solidFill>
                <a:latin typeface="Calibri"/>
                <a:cs typeface="Calibri"/>
              </a:rPr>
              <a:t>ones  </a:t>
            </a:r>
            <a:r>
              <a:rPr sz="1700" i="1" spc="-5" dirty="0">
                <a:solidFill>
                  <a:srgbClr val="FFFFFF"/>
                </a:solidFill>
                <a:latin typeface="Calibri"/>
                <a:cs typeface="Calibri"/>
              </a:rPr>
              <a:t>for better</a:t>
            </a:r>
            <a:r>
              <a:rPr sz="1700" i="1" spc="-20" dirty="0">
                <a:solidFill>
                  <a:srgbClr val="FFFFFF"/>
                </a:solidFill>
                <a:latin typeface="Calibri"/>
                <a:cs typeface="Calibri"/>
              </a:rPr>
              <a:t> </a:t>
            </a:r>
            <a:r>
              <a:rPr sz="1700" i="1" spc="10" dirty="0">
                <a:solidFill>
                  <a:srgbClr val="FFFFFF"/>
                </a:solidFill>
                <a:latin typeface="Calibri"/>
                <a:cs typeface="Calibri"/>
              </a:rPr>
              <a:t>outcomes</a:t>
            </a:r>
            <a:endParaRPr sz="1700">
              <a:latin typeface="Calibri"/>
              <a:cs typeface="Calibri"/>
            </a:endParaRPr>
          </a:p>
        </p:txBody>
      </p:sp>
      <p:sp>
        <p:nvSpPr>
          <p:cNvPr id="11" name="object 11"/>
          <p:cNvSpPr/>
          <p:nvPr/>
        </p:nvSpPr>
        <p:spPr>
          <a:xfrm>
            <a:off x="4527677" y="4057015"/>
            <a:ext cx="1886585" cy="623570"/>
          </a:xfrm>
          <a:custGeom>
            <a:avLst/>
            <a:gdLst/>
            <a:ahLst/>
            <a:cxnLst/>
            <a:rect l="l" t="t" r="r" b="b"/>
            <a:pathLst>
              <a:path w="1886585" h="623570">
                <a:moveTo>
                  <a:pt x="1834769" y="0"/>
                </a:moveTo>
                <a:lnTo>
                  <a:pt x="0" y="257810"/>
                </a:lnTo>
                <a:lnTo>
                  <a:pt x="51435" y="623570"/>
                </a:lnTo>
                <a:lnTo>
                  <a:pt x="1886203" y="365760"/>
                </a:lnTo>
                <a:lnTo>
                  <a:pt x="1834769" y="0"/>
                </a:lnTo>
                <a:close/>
              </a:path>
            </a:pathLst>
          </a:custGeom>
          <a:solidFill>
            <a:srgbClr val="F95737"/>
          </a:solidFill>
        </p:spPr>
        <p:txBody>
          <a:bodyPr wrap="square" lIns="0" tIns="0" rIns="0" bIns="0" rtlCol="0"/>
          <a:lstStyle/>
          <a:p>
            <a:endParaRPr/>
          </a:p>
        </p:txBody>
      </p:sp>
      <p:sp>
        <p:nvSpPr>
          <p:cNvPr id="12" name="object 12"/>
          <p:cNvSpPr/>
          <p:nvPr/>
        </p:nvSpPr>
        <p:spPr>
          <a:xfrm>
            <a:off x="4961763" y="4239514"/>
            <a:ext cx="1024890" cy="278765"/>
          </a:xfrm>
          <a:custGeom>
            <a:avLst/>
            <a:gdLst/>
            <a:ahLst/>
            <a:cxnLst/>
            <a:rect l="l" t="t" r="r" b="b"/>
            <a:pathLst>
              <a:path w="1024889" h="278764">
                <a:moveTo>
                  <a:pt x="32892" y="106934"/>
                </a:moveTo>
                <a:lnTo>
                  <a:pt x="0" y="111633"/>
                </a:lnTo>
                <a:lnTo>
                  <a:pt x="3048" y="278638"/>
                </a:lnTo>
                <a:lnTo>
                  <a:pt x="35940" y="273938"/>
                </a:lnTo>
                <a:lnTo>
                  <a:pt x="32892" y="106934"/>
                </a:lnTo>
                <a:close/>
              </a:path>
              <a:path w="1024889" h="278764">
                <a:moveTo>
                  <a:pt x="80772" y="148590"/>
                </a:moveTo>
                <a:lnTo>
                  <a:pt x="77597" y="149098"/>
                </a:lnTo>
                <a:lnTo>
                  <a:pt x="61595" y="151256"/>
                </a:lnTo>
                <a:lnTo>
                  <a:pt x="64008" y="270002"/>
                </a:lnTo>
                <a:lnTo>
                  <a:pt x="95250" y="265684"/>
                </a:lnTo>
                <a:lnTo>
                  <a:pt x="93472" y="206883"/>
                </a:lnTo>
                <a:lnTo>
                  <a:pt x="94234" y="201422"/>
                </a:lnTo>
                <a:lnTo>
                  <a:pt x="95376" y="196215"/>
                </a:lnTo>
                <a:lnTo>
                  <a:pt x="97154" y="191516"/>
                </a:lnTo>
                <a:lnTo>
                  <a:pt x="98806" y="186817"/>
                </a:lnTo>
                <a:lnTo>
                  <a:pt x="112148" y="169925"/>
                </a:lnTo>
                <a:lnTo>
                  <a:pt x="90677" y="169925"/>
                </a:lnTo>
                <a:lnTo>
                  <a:pt x="89281" y="157606"/>
                </a:lnTo>
                <a:lnTo>
                  <a:pt x="88773" y="154050"/>
                </a:lnTo>
                <a:lnTo>
                  <a:pt x="87502" y="151637"/>
                </a:lnTo>
                <a:lnTo>
                  <a:pt x="85471" y="150368"/>
                </a:lnTo>
                <a:lnTo>
                  <a:pt x="83438" y="148971"/>
                </a:lnTo>
                <a:lnTo>
                  <a:pt x="80772" y="148590"/>
                </a:lnTo>
                <a:close/>
              </a:path>
              <a:path w="1024889" h="278764">
                <a:moveTo>
                  <a:pt x="161501" y="166497"/>
                </a:moveTo>
                <a:lnTo>
                  <a:pt x="123444" y="166497"/>
                </a:lnTo>
                <a:lnTo>
                  <a:pt x="126364" y="167512"/>
                </a:lnTo>
                <a:lnTo>
                  <a:pt x="130428" y="172847"/>
                </a:lnTo>
                <a:lnTo>
                  <a:pt x="131445" y="177800"/>
                </a:lnTo>
                <a:lnTo>
                  <a:pt x="132052" y="206883"/>
                </a:lnTo>
                <a:lnTo>
                  <a:pt x="133223" y="260350"/>
                </a:lnTo>
                <a:lnTo>
                  <a:pt x="164337" y="255905"/>
                </a:lnTo>
                <a:lnTo>
                  <a:pt x="162813" y="180594"/>
                </a:lnTo>
                <a:lnTo>
                  <a:pt x="162687" y="173355"/>
                </a:lnTo>
                <a:lnTo>
                  <a:pt x="161671" y="167005"/>
                </a:lnTo>
                <a:lnTo>
                  <a:pt x="161501" y="166497"/>
                </a:lnTo>
                <a:close/>
              </a:path>
              <a:path w="1024889" h="278764">
                <a:moveTo>
                  <a:pt x="132714" y="139573"/>
                </a:moveTo>
                <a:lnTo>
                  <a:pt x="98266" y="157987"/>
                </a:lnTo>
                <a:lnTo>
                  <a:pt x="90677" y="169925"/>
                </a:lnTo>
                <a:lnTo>
                  <a:pt x="112148" y="169925"/>
                </a:lnTo>
                <a:lnTo>
                  <a:pt x="113791" y="168656"/>
                </a:lnTo>
                <a:lnTo>
                  <a:pt x="116586" y="167386"/>
                </a:lnTo>
                <a:lnTo>
                  <a:pt x="119379" y="167005"/>
                </a:lnTo>
                <a:lnTo>
                  <a:pt x="123444" y="166497"/>
                </a:lnTo>
                <a:lnTo>
                  <a:pt x="161501" y="166497"/>
                </a:lnTo>
                <a:lnTo>
                  <a:pt x="158114" y="156337"/>
                </a:lnTo>
                <a:lnTo>
                  <a:pt x="155575" y="152019"/>
                </a:lnTo>
                <a:lnTo>
                  <a:pt x="152400" y="148590"/>
                </a:lnTo>
                <a:lnTo>
                  <a:pt x="149351" y="145161"/>
                </a:lnTo>
                <a:lnTo>
                  <a:pt x="145669" y="142748"/>
                </a:lnTo>
                <a:lnTo>
                  <a:pt x="137287" y="139954"/>
                </a:lnTo>
                <a:lnTo>
                  <a:pt x="132714" y="139573"/>
                </a:lnTo>
                <a:close/>
              </a:path>
              <a:path w="1024889" h="278764">
                <a:moveTo>
                  <a:pt x="204597" y="131191"/>
                </a:moveTo>
                <a:lnTo>
                  <a:pt x="201295" y="131699"/>
                </a:lnTo>
                <a:lnTo>
                  <a:pt x="185292" y="133858"/>
                </a:lnTo>
                <a:lnTo>
                  <a:pt x="187706" y="252730"/>
                </a:lnTo>
                <a:lnTo>
                  <a:pt x="218948" y="248285"/>
                </a:lnTo>
                <a:lnTo>
                  <a:pt x="217297" y="189484"/>
                </a:lnTo>
                <a:lnTo>
                  <a:pt x="217932" y="184023"/>
                </a:lnTo>
                <a:lnTo>
                  <a:pt x="235846" y="152527"/>
                </a:lnTo>
                <a:lnTo>
                  <a:pt x="214375" y="152527"/>
                </a:lnTo>
                <a:lnTo>
                  <a:pt x="212978" y="140208"/>
                </a:lnTo>
                <a:lnTo>
                  <a:pt x="212471" y="136652"/>
                </a:lnTo>
                <a:lnTo>
                  <a:pt x="211200" y="134238"/>
                </a:lnTo>
                <a:lnTo>
                  <a:pt x="209169" y="132969"/>
                </a:lnTo>
                <a:lnTo>
                  <a:pt x="207137" y="131572"/>
                </a:lnTo>
                <a:lnTo>
                  <a:pt x="204597" y="131191"/>
                </a:lnTo>
                <a:close/>
              </a:path>
              <a:path w="1024889" h="278764">
                <a:moveTo>
                  <a:pt x="285274" y="149098"/>
                </a:moveTo>
                <a:lnTo>
                  <a:pt x="247141" y="149098"/>
                </a:lnTo>
                <a:lnTo>
                  <a:pt x="250189" y="150113"/>
                </a:lnTo>
                <a:lnTo>
                  <a:pt x="252222" y="152781"/>
                </a:lnTo>
                <a:lnTo>
                  <a:pt x="254126" y="155575"/>
                </a:lnTo>
                <a:lnTo>
                  <a:pt x="255142" y="160400"/>
                </a:lnTo>
                <a:lnTo>
                  <a:pt x="255314" y="169418"/>
                </a:lnTo>
                <a:lnTo>
                  <a:pt x="257048" y="242950"/>
                </a:lnTo>
                <a:lnTo>
                  <a:pt x="288163" y="238506"/>
                </a:lnTo>
                <a:lnTo>
                  <a:pt x="286462" y="160400"/>
                </a:lnTo>
                <a:lnTo>
                  <a:pt x="286385" y="155956"/>
                </a:lnTo>
                <a:lnTo>
                  <a:pt x="285550" y="150113"/>
                </a:lnTo>
                <a:lnTo>
                  <a:pt x="285451" y="149606"/>
                </a:lnTo>
                <a:lnTo>
                  <a:pt x="285274" y="149098"/>
                </a:lnTo>
                <a:close/>
              </a:path>
              <a:path w="1024889" h="278764">
                <a:moveTo>
                  <a:pt x="256539" y="122174"/>
                </a:moveTo>
                <a:lnTo>
                  <a:pt x="222011" y="140636"/>
                </a:lnTo>
                <a:lnTo>
                  <a:pt x="214375" y="152527"/>
                </a:lnTo>
                <a:lnTo>
                  <a:pt x="235846" y="152527"/>
                </a:lnTo>
                <a:lnTo>
                  <a:pt x="237489" y="151256"/>
                </a:lnTo>
                <a:lnTo>
                  <a:pt x="240284" y="150113"/>
                </a:lnTo>
                <a:lnTo>
                  <a:pt x="243204" y="149606"/>
                </a:lnTo>
                <a:lnTo>
                  <a:pt x="247141" y="149098"/>
                </a:lnTo>
                <a:lnTo>
                  <a:pt x="285274" y="149098"/>
                </a:lnTo>
                <a:lnTo>
                  <a:pt x="283590" y="144272"/>
                </a:lnTo>
                <a:lnTo>
                  <a:pt x="260985" y="122555"/>
                </a:lnTo>
                <a:lnTo>
                  <a:pt x="256539" y="122174"/>
                </a:lnTo>
                <a:close/>
              </a:path>
              <a:path w="1024889" h="278764">
                <a:moveTo>
                  <a:pt x="363982" y="107061"/>
                </a:moveTo>
                <a:lnTo>
                  <a:pt x="349123" y="109093"/>
                </a:lnTo>
                <a:lnTo>
                  <a:pt x="341375" y="112013"/>
                </a:lnTo>
                <a:lnTo>
                  <a:pt x="334390" y="116712"/>
                </a:lnTo>
                <a:lnTo>
                  <a:pt x="327406" y="121285"/>
                </a:lnTo>
                <a:lnTo>
                  <a:pt x="306324" y="158877"/>
                </a:lnTo>
                <a:lnTo>
                  <a:pt x="304645" y="180308"/>
                </a:lnTo>
                <a:lnTo>
                  <a:pt x="305435" y="187833"/>
                </a:lnTo>
                <a:lnTo>
                  <a:pt x="306450" y="195706"/>
                </a:lnTo>
                <a:lnTo>
                  <a:pt x="308610" y="202565"/>
                </a:lnTo>
                <a:lnTo>
                  <a:pt x="311785" y="208280"/>
                </a:lnTo>
                <a:lnTo>
                  <a:pt x="314960" y="214122"/>
                </a:lnTo>
                <a:lnTo>
                  <a:pt x="339344" y="229743"/>
                </a:lnTo>
                <a:lnTo>
                  <a:pt x="345186" y="231140"/>
                </a:lnTo>
                <a:lnTo>
                  <a:pt x="387985" y="217043"/>
                </a:lnTo>
                <a:lnTo>
                  <a:pt x="396239" y="207518"/>
                </a:lnTo>
                <a:lnTo>
                  <a:pt x="351409" y="207518"/>
                </a:lnTo>
                <a:lnTo>
                  <a:pt x="346837" y="205994"/>
                </a:lnTo>
                <a:lnTo>
                  <a:pt x="335407" y="170687"/>
                </a:lnTo>
                <a:lnTo>
                  <a:pt x="336423" y="158750"/>
                </a:lnTo>
                <a:lnTo>
                  <a:pt x="337565" y="153416"/>
                </a:lnTo>
                <a:lnTo>
                  <a:pt x="339344" y="148844"/>
                </a:lnTo>
                <a:lnTo>
                  <a:pt x="341122" y="144144"/>
                </a:lnTo>
                <a:lnTo>
                  <a:pt x="358013" y="131953"/>
                </a:lnTo>
                <a:lnTo>
                  <a:pt x="363854" y="131063"/>
                </a:lnTo>
                <a:lnTo>
                  <a:pt x="404089" y="131063"/>
                </a:lnTo>
                <a:lnTo>
                  <a:pt x="400431" y="124460"/>
                </a:lnTo>
                <a:lnTo>
                  <a:pt x="370204" y="107315"/>
                </a:lnTo>
                <a:lnTo>
                  <a:pt x="363982" y="107061"/>
                </a:lnTo>
                <a:close/>
              </a:path>
              <a:path w="1024889" h="278764">
                <a:moveTo>
                  <a:pt x="404089" y="131063"/>
                </a:moveTo>
                <a:lnTo>
                  <a:pt x="363854" y="131063"/>
                </a:lnTo>
                <a:lnTo>
                  <a:pt x="368553" y="132461"/>
                </a:lnTo>
                <a:lnTo>
                  <a:pt x="371856" y="136144"/>
                </a:lnTo>
                <a:lnTo>
                  <a:pt x="375285" y="139827"/>
                </a:lnTo>
                <a:lnTo>
                  <a:pt x="377571" y="146177"/>
                </a:lnTo>
                <a:lnTo>
                  <a:pt x="379729" y="161544"/>
                </a:lnTo>
                <a:lnTo>
                  <a:pt x="379857" y="167767"/>
                </a:lnTo>
                <a:lnTo>
                  <a:pt x="378840" y="179578"/>
                </a:lnTo>
                <a:lnTo>
                  <a:pt x="357250" y="206629"/>
                </a:lnTo>
                <a:lnTo>
                  <a:pt x="351409" y="207518"/>
                </a:lnTo>
                <a:lnTo>
                  <a:pt x="396239" y="207518"/>
                </a:lnTo>
                <a:lnTo>
                  <a:pt x="398652" y="203962"/>
                </a:lnTo>
                <a:lnTo>
                  <a:pt x="410832" y="165830"/>
                </a:lnTo>
                <a:lnTo>
                  <a:pt x="410799" y="158146"/>
                </a:lnTo>
                <a:lnTo>
                  <a:pt x="410083" y="150622"/>
                </a:lnTo>
                <a:lnTo>
                  <a:pt x="408939" y="142875"/>
                </a:lnTo>
                <a:lnTo>
                  <a:pt x="406781" y="136017"/>
                </a:lnTo>
                <a:lnTo>
                  <a:pt x="404089" y="131063"/>
                </a:lnTo>
                <a:close/>
              </a:path>
              <a:path w="1024889" h="278764">
                <a:moveTo>
                  <a:pt x="444500" y="97536"/>
                </a:moveTo>
                <a:lnTo>
                  <a:pt x="442213" y="97917"/>
                </a:lnTo>
                <a:lnTo>
                  <a:pt x="416560" y="101473"/>
                </a:lnTo>
                <a:lnTo>
                  <a:pt x="461772" y="214122"/>
                </a:lnTo>
                <a:lnTo>
                  <a:pt x="488061" y="210438"/>
                </a:lnTo>
                <a:lnTo>
                  <a:pt x="497318" y="182118"/>
                </a:lnTo>
                <a:lnTo>
                  <a:pt x="474725" y="182118"/>
                </a:lnTo>
                <a:lnTo>
                  <a:pt x="473963" y="178181"/>
                </a:lnTo>
                <a:lnTo>
                  <a:pt x="450596" y="102488"/>
                </a:lnTo>
                <a:lnTo>
                  <a:pt x="446277" y="97917"/>
                </a:lnTo>
                <a:lnTo>
                  <a:pt x="444500" y="97536"/>
                </a:lnTo>
                <a:close/>
              </a:path>
              <a:path w="1024889" h="278764">
                <a:moveTo>
                  <a:pt x="528827" y="85725"/>
                </a:moveTo>
                <a:lnTo>
                  <a:pt x="480187" y="157225"/>
                </a:lnTo>
                <a:lnTo>
                  <a:pt x="474725" y="182118"/>
                </a:lnTo>
                <a:lnTo>
                  <a:pt x="497318" y="182118"/>
                </a:lnTo>
                <a:lnTo>
                  <a:pt x="528827" y="85725"/>
                </a:lnTo>
                <a:close/>
              </a:path>
              <a:path w="1024889" h="278764">
                <a:moveTo>
                  <a:pt x="625728" y="72262"/>
                </a:moveTo>
                <a:lnTo>
                  <a:pt x="614679" y="72262"/>
                </a:lnTo>
                <a:lnTo>
                  <a:pt x="609219" y="72643"/>
                </a:lnTo>
                <a:lnTo>
                  <a:pt x="596391" y="74422"/>
                </a:lnTo>
                <a:lnTo>
                  <a:pt x="589407" y="76327"/>
                </a:lnTo>
                <a:lnTo>
                  <a:pt x="583057" y="79248"/>
                </a:lnTo>
                <a:lnTo>
                  <a:pt x="576579" y="82042"/>
                </a:lnTo>
                <a:lnTo>
                  <a:pt x="547877" y="110109"/>
                </a:lnTo>
                <a:lnTo>
                  <a:pt x="542289" y="122300"/>
                </a:lnTo>
                <a:lnTo>
                  <a:pt x="539876" y="128524"/>
                </a:lnTo>
                <a:lnTo>
                  <a:pt x="538226" y="135128"/>
                </a:lnTo>
                <a:lnTo>
                  <a:pt x="537463" y="141986"/>
                </a:lnTo>
                <a:lnTo>
                  <a:pt x="536575" y="148844"/>
                </a:lnTo>
                <a:lnTo>
                  <a:pt x="536701" y="155702"/>
                </a:lnTo>
                <a:lnTo>
                  <a:pt x="538734" y="169799"/>
                </a:lnTo>
                <a:lnTo>
                  <a:pt x="540385" y="175768"/>
                </a:lnTo>
                <a:lnTo>
                  <a:pt x="542798" y="180721"/>
                </a:lnTo>
                <a:lnTo>
                  <a:pt x="545211" y="185800"/>
                </a:lnTo>
                <a:lnTo>
                  <a:pt x="548132" y="189737"/>
                </a:lnTo>
                <a:lnTo>
                  <a:pt x="554989" y="195834"/>
                </a:lnTo>
                <a:lnTo>
                  <a:pt x="558800" y="197866"/>
                </a:lnTo>
                <a:lnTo>
                  <a:pt x="562990" y="199009"/>
                </a:lnTo>
                <a:lnTo>
                  <a:pt x="567054" y="200279"/>
                </a:lnTo>
                <a:lnTo>
                  <a:pt x="605282" y="179069"/>
                </a:lnTo>
                <a:lnTo>
                  <a:pt x="607906" y="173736"/>
                </a:lnTo>
                <a:lnTo>
                  <a:pt x="580516" y="173736"/>
                </a:lnTo>
                <a:lnTo>
                  <a:pt x="577088" y="172338"/>
                </a:lnTo>
                <a:lnTo>
                  <a:pt x="571246" y="165988"/>
                </a:lnTo>
                <a:lnTo>
                  <a:pt x="569213" y="160528"/>
                </a:lnTo>
                <a:lnTo>
                  <a:pt x="568198" y="152654"/>
                </a:lnTo>
                <a:lnTo>
                  <a:pt x="567219" y="146050"/>
                </a:lnTo>
                <a:lnTo>
                  <a:pt x="581660" y="105663"/>
                </a:lnTo>
                <a:lnTo>
                  <a:pt x="602361" y="95758"/>
                </a:lnTo>
                <a:lnTo>
                  <a:pt x="603123" y="95758"/>
                </a:lnTo>
                <a:lnTo>
                  <a:pt x="603758" y="95631"/>
                </a:lnTo>
                <a:lnTo>
                  <a:pt x="606425" y="95377"/>
                </a:lnTo>
                <a:lnTo>
                  <a:pt x="637232" y="95377"/>
                </a:lnTo>
                <a:lnTo>
                  <a:pt x="636904" y="74168"/>
                </a:lnTo>
                <a:lnTo>
                  <a:pt x="631316" y="72898"/>
                </a:lnTo>
                <a:lnTo>
                  <a:pt x="625728" y="72262"/>
                </a:lnTo>
                <a:close/>
              </a:path>
              <a:path w="1024889" h="278764">
                <a:moveTo>
                  <a:pt x="638402" y="171069"/>
                </a:moveTo>
                <a:lnTo>
                  <a:pt x="609219" y="171069"/>
                </a:lnTo>
                <a:lnTo>
                  <a:pt x="610488" y="183006"/>
                </a:lnTo>
                <a:lnTo>
                  <a:pt x="610972" y="185547"/>
                </a:lnTo>
                <a:lnTo>
                  <a:pt x="611053" y="185800"/>
                </a:lnTo>
                <a:lnTo>
                  <a:pt x="611504" y="186817"/>
                </a:lnTo>
                <a:lnTo>
                  <a:pt x="612013" y="188087"/>
                </a:lnTo>
                <a:lnTo>
                  <a:pt x="618489" y="191897"/>
                </a:lnTo>
                <a:lnTo>
                  <a:pt x="620140" y="191897"/>
                </a:lnTo>
                <a:lnTo>
                  <a:pt x="622046" y="191643"/>
                </a:lnTo>
                <a:lnTo>
                  <a:pt x="638683" y="189230"/>
                </a:lnTo>
                <a:lnTo>
                  <a:pt x="638402" y="171069"/>
                </a:lnTo>
                <a:close/>
              </a:path>
              <a:path w="1024889" h="278764">
                <a:moveTo>
                  <a:pt x="637232" y="95377"/>
                </a:moveTo>
                <a:lnTo>
                  <a:pt x="606425" y="95377"/>
                </a:lnTo>
                <a:lnTo>
                  <a:pt x="606933" y="129921"/>
                </a:lnTo>
                <a:lnTo>
                  <a:pt x="606171" y="135509"/>
                </a:lnTo>
                <a:lnTo>
                  <a:pt x="605154" y="140969"/>
                </a:lnTo>
                <a:lnTo>
                  <a:pt x="603758" y="146050"/>
                </a:lnTo>
                <a:lnTo>
                  <a:pt x="602488" y="151130"/>
                </a:lnTo>
                <a:lnTo>
                  <a:pt x="584453" y="173100"/>
                </a:lnTo>
                <a:lnTo>
                  <a:pt x="580516" y="173736"/>
                </a:lnTo>
                <a:lnTo>
                  <a:pt x="607906" y="173736"/>
                </a:lnTo>
                <a:lnTo>
                  <a:pt x="609219" y="171069"/>
                </a:lnTo>
                <a:lnTo>
                  <a:pt x="638402" y="171069"/>
                </a:lnTo>
                <a:lnTo>
                  <a:pt x="637232" y="95377"/>
                </a:lnTo>
                <a:close/>
              </a:path>
              <a:path w="1024889" h="278764">
                <a:moveTo>
                  <a:pt x="698577" y="89027"/>
                </a:moveTo>
                <a:lnTo>
                  <a:pt x="668020" y="89027"/>
                </a:lnTo>
                <a:lnTo>
                  <a:pt x="668782" y="140208"/>
                </a:lnTo>
                <a:lnTo>
                  <a:pt x="669798" y="160019"/>
                </a:lnTo>
                <a:lnTo>
                  <a:pt x="671195" y="168148"/>
                </a:lnTo>
                <a:lnTo>
                  <a:pt x="674751" y="174244"/>
                </a:lnTo>
                <a:lnTo>
                  <a:pt x="680465" y="178181"/>
                </a:lnTo>
                <a:lnTo>
                  <a:pt x="686053" y="182118"/>
                </a:lnTo>
                <a:lnTo>
                  <a:pt x="693292" y="183515"/>
                </a:lnTo>
                <a:lnTo>
                  <a:pt x="707136" y="181483"/>
                </a:lnTo>
                <a:lnTo>
                  <a:pt x="712215" y="179959"/>
                </a:lnTo>
                <a:lnTo>
                  <a:pt x="717169" y="177419"/>
                </a:lnTo>
                <a:lnTo>
                  <a:pt x="722122" y="175006"/>
                </a:lnTo>
                <a:lnTo>
                  <a:pt x="726566" y="171704"/>
                </a:lnTo>
                <a:lnTo>
                  <a:pt x="730503" y="167767"/>
                </a:lnTo>
                <a:lnTo>
                  <a:pt x="723400" y="156591"/>
                </a:lnTo>
                <a:lnTo>
                  <a:pt x="705865" y="156591"/>
                </a:lnTo>
                <a:lnTo>
                  <a:pt x="703834" y="156083"/>
                </a:lnTo>
                <a:lnTo>
                  <a:pt x="701039" y="153288"/>
                </a:lnTo>
                <a:lnTo>
                  <a:pt x="700151" y="151256"/>
                </a:lnTo>
                <a:lnTo>
                  <a:pt x="699770" y="148590"/>
                </a:lnTo>
                <a:lnTo>
                  <a:pt x="699770" y="148209"/>
                </a:lnTo>
                <a:lnTo>
                  <a:pt x="699642" y="147828"/>
                </a:lnTo>
                <a:lnTo>
                  <a:pt x="699642" y="146812"/>
                </a:lnTo>
                <a:lnTo>
                  <a:pt x="699388" y="134112"/>
                </a:lnTo>
                <a:lnTo>
                  <a:pt x="698577" y="89027"/>
                </a:lnTo>
                <a:close/>
              </a:path>
              <a:path w="1024889" h="278764">
                <a:moveTo>
                  <a:pt x="718692" y="151384"/>
                </a:moveTo>
                <a:lnTo>
                  <a:pt x="717041" y="151637"/>
                </a:lnTo>
                <a:lnTo>
                  <a:pt x="716407" y="151892"/>
                </a:lnTo>
                <a:lnTo>
                  <a:pt x="714756" y="153162"/>
                </a:lnTo>
                <a:lnTo>
                  <a:pt x="713994" y="153669"/>
                </a:lnTo>
                <a:lnTo>
                  <a:pt x="705865" y="156591"/>
                </a:lnTo>
                <a:lnTo>
                  <a:pt x="723400" y="156591"/>
                </a:lnTo>
                <a:lnTo>
                  <a:pt x="720978" y="152781"/>
                </a:lnTo>
                <a:lnTo>
                  <a:pt x="720471" y="152146"/>
                </a:lnTo>
                <a:lnTo>
                  <a:pt x="719963" y="151892"/>
                </a:lnTo>
                <a:lnTo>
                  <a:pt x="719454" y="151511"/>
                </a:lnTo>
                <a:lnTo>
                  <a:pt x="718692" y="151384"/>
                </a:lnTo>
                <a:close/>
              </a:path>
              <a:path w="1024889" h="278764">
                <a:moveTo>
                  <a:pt x="697484" y="26416"/>
                </a:moveTo>
                <a:lnTo>
                  <a:pt x="677163" y="29337"/>
                </a:lnTo>
                <a:lnTo>
                  <a:pt x="675132" y="31368"/>
                </a:lnTo>
                <a:lnTo>
                  <a:pt x="674497" y="34925"/>
                </a:lnTo>
                <a:lnTo>
                  <a:pt x="669163" y="66421"/>
                </a:lnTo>
                <a:lnTo>
                  <a:pt x="652017" y="72390"/>
                </a:lnTo>
                <a:lnTo>
                  <a:pt x="652193" y="80899"/>
                </a:lnTo>
                <a:lnTo>
                  <a:pt x="652272" y="86868"/>
                </a:lnTo>
                <a:lnTo>
                  <a:pt x="652779" y="88518"/>
                </a:lnTo>
                <a:lnTo>
                  <a:pt x="653923" y="89408"/>
                </a:lnTo>
                <a:lnTo>
                  <a:pt x="654938" y="90297"/>
                </a:lnTo>
                <a:lnTo>
                  <a:pt x="656209" y="90678"/>
                </a:lnTo>
                <a:lnTo>
                  <a:pt x="657733" y="90424"/>
                </a:lnTo>
                <a:lnTo>
                  <a:pt x="668020" y="89027"/>
                </a:lnTo>
                <a:lnTo>
                  <a:pt x="698577" y="89027"/>
                </a:lnTo>
                <a:lnTo>
                  <a:pt x="698500" y="84709"/>
                </a:lnTo>
                <a:lnTo>
                  <a:pt x="725804" y="80899"/>
                </a:lnTo>
                <a:lnTo>
                  <a:pt x="725384" y="62611"/>
                </a:lnTo>
                <a:lnTo>
                  <a:pt x="698119" y="62611"/>
                </a:lnTo>
                <a:lnTo>
                  <a:pt x="697484" y="26416"/>
                </a:lnTo>
                <a:close/>
              </a:path>
              <a:path w="1024889" h="278764">
                <a:moveTo>
                  <a:pt x="725297" y="58800"/>
                </a:moveTo>
                <a:lnTo>
                  <a:pt x="698119" y="62611"/>
                </a:lnTo>
                <a:lnTo>
                  <a:pt x="725384" y="62611"/>
                </a:lnTo>
                <a:lnTo>
                  <a:pt x="725297" y="58800"/>
                </a:lnTo>
                <a:close/>
              </a:path>
              <a:path w="1024889" h="278764">
                <a:moveTo>
                  <a:pt x="776986" y="50800"/>
                </a:moveTo>
                <a:lnTo>
                  <a:pt x="746125" y="55244"/>
                </a:lnTo>
                <a:lnTo>
                  <a:pt x="748664" y="173862"/>
                </a:lnTo>
                <a:lnTo>
                  <a:pt x="779399" y="169544"/>
                </a:lnTo>
                <a:lnTo>
                  <a:pt x="776986" y="50800"/>
                </a:lnTo>
                <a:close/>
              </a:path>
              <a:path w="1024889" h="278764">
                <a:moveTo>
                  <a:pt x="759840" y="0"/>
                </a:moveTo>
                <a:lnTo>
                  <a:pt x="755014" y="762"/>
                </a:lnTo>
                <a:lnTo>
                  <a:pt x="752728" y="1524"/>
                </a:lnTo>
                <a:lnTo>
                  <a:pt x="750697" y="2921"/>
                </a:lnTo>
                <a:lnTo>
                  <a:pt x="748538" y="4191"/>
                </a:lnTo>
                <a:lnTo>
                  <a:pt x="746760" y="5842"/>
                </a:lnTo>
                <a:lnTo>
                  <a:pt x="745363" y="7874"/>
                </a:lnTo>
                <a:lnTo>
                  <a:pt x="743838" y="9779"/>
                </a:lnTo>
                <a:lnTo>
                  <a:pt x="742823" y="12065"/>
                </a:lnTo>
                <a:lnTo>
                  <a:pt x="741299" y="16891"/>
                </a:lnTo>
                <a:lnTo>
                  <a:pt x="741172" y="19431"/>
                </a:lnTo>
                <a:lnTo>
                  <a:pt x="741552" y="21971"/>
                </a:lnTo>
                <a:lnTo>
                  <a:pt x="741807" y="24637"/>
                </a:lnTo>
                <a:lnTo>
                  <a:pt x="742696" y="27050"/>
                </a:lnTo>
                <a:lnTo>
                  <a:pt x="744092" y="29210"/>
                </a:lnTo>
                <a:lnTo>
                  <a:pt x="745363" y="31242"/>
                </a:lnTo>
                <a:lnTo>
                  <a:pt x="747013" y="33147"/>
                </a:lnTo>
                <a:lnTo>
                  <a:pt x="748919" y="34543"/>
                </a:lnTo>
                <a:lnTo>
                  <a:pt x="750951" y="36068"/>
                </a:lnTo>
                <a:lnTo>
                  <a:pt x="753110" y="37211"/>
                </a:lnTo>
                <a:lnTo>
                  <a:pt x="755396" y="37846"/>
                </a:lnTo>
                <a:lnTo>
                  <a:pt x="757809" y="38481"/>
                </a:lnTo>
                <a:lnTo>
                  <a:pt x="760222" y="38608"/>
                </a:lnTo>
                <a:lnTo>
                  <a:pt x="762635" y="38354"/>
                </a:lnTo>
                <a:lnTo>
                  <a:pt x="765048" y="37973"/>
                </a:lnTo>
                <a:lnTo>
                  <a:pt x="767334" y="37211"/>
                </a:lnTo>
                <a:lnTo>
                  <a:pt x="769492" y="35813"/>
                </a:lnTo>
                <a:lnTo>
                  <a:pt x="771651" y="34543"/>
                </a:lnTo>
                <a:lnTo>
                  <a:pt x="779399" y="19431"/>
                </a:lnTo>
                <a:lnTo>
                  <a:pt x="779017" y="16763"/>
                </a:lnTo>
                <a:lnTo>
                  <a:pt x="778763" y="14097"/>
                </a:lnTo>
                <a:lnTo>
                  <a:pt x="777875" y="11684"/>
                </a:lnTo>
                <a:lnTo>
                  <a:pt x="775081" y="7366"/>
                </a:lnTo>
                <a:lnTo>
                  <a:pt x="773429" y="5587"/>
                </a:lnTo>
                <a:lnTo>
                  <a:pt x="771398" y="4063"/>
                </a:lnTo>
                <a:lnTo>
                  <a:pt x="769492" y="2540"/>
                </a:lnTo>
                <a:lnTo>
                  <a:pt x="767207" y="1524"/>
                </a:lnTo>
                <a:lnTo>
                  <a:pt x="762381" y="254"/>
                </a:lnTo>
                <a:lnTo>
                  <a:pt x="759840" y="0"/>
                </a:lnTo>
                <a:close/>
              </a:path>
              <a:path w="1024889" h="278764">
                <a:moveTo>
                  <a:pt x="857503" y="37718"/>
                </a:moveTo>
                <a:lnTo>
                  <a:pt x="842645" y="39750"/>
                </a:lnTo>
                <a:lnTo>
                  <a:pt x="834898" y="42672"/>
                </a:lnTo>
                <a:lnTo>
                  <a:pt x="827913" y="47371"/>
                </a:lnTo>
                <a:lnTo>
                  <a:pt x="820801" y="51943"/>
                </a:lnTo>
                <a:lnTo>
                  <a:pt x="799846" y="89535"/>
                </a:lnTo>
                <a:lnTo>
                  <a:pt x="798113" y="110966"/>
                </a:lnTo>
                <a:lnTo>
                  <a:pt x="798829" y="118491"/>
                </a:lnTo>
                <a:lnTo>
                  <a:pt x="799973" y="126365"/>
                </a:lnTo>
                <a:lnTo>
                  <a:pt x="802132" y="133223"/>
                </a:lnTo>
                <a:lnTo>
                  <a:pt x="805307" y="138937"/>
                </a:lnTo>
                <a:lnTo>
                  <a:pt x="808482" y="144780"/>
                </a:lnTo>
                <a:lnTo>
                  <a:pt x="812291" y="149479"/>
                </a:lnTo>
                <a:lnTo>
                  <a:pt x="821689" y="156591"/>
                </a:lnTo>
                <a:lnTo>
                  <a:pt x="826897" y="159131"/>
                </a:lnTo>
                <a:lnTo>
                  <a:pt x="832865" y="160400"/>
                </a:lnTo>
                <a:lnTo>
                  <a:pt x="838708" y="161798"/>
                </a:lnTo>
                <a:lnTo>
                  <a:pt x="881507" y="147700"/>
                </a:lnTo>
                <a:lnTo>
                  <a:pt x="889762" y="138175"/>
                </a:lnTo>
                <a:lnTo>
                  <a:pt x="844931" y="138175"/>
                </a:lnTo>
                <a:lnTo>
                  <a:pt x="840232" y="136652"/>
                </a:lnTo>
                <a:lnTo>
                  <a:pt x="833501" y="129159"/>
                </a:lnTo>
                <a:lnTo>
                  <a:pt x="831214" y="122809"/>
                </a:lnTo>
                <a:lnTo>
                  <a:pt x="829056" y="107568"/>
                </a:lnTo>
                <a:lnTo>
                  <a:pt x="828928" y="101346"/>
                </a:lnTo>
                <a:lnTo>
                  <a:pt x="829945" y="89408"/>
                </a:lnTo>
                <a:lnTo>
                  <a:pt x="831088" y="84074"/>
                </a:lnTo>
                <a:lnTo>
                  <a:pt x="832865" y="79502"/>
                </a:lnTo>
                <a:lnTo>
                  <a:pt x="834644" y="74803"/>
                </a:lnTo>
                <a:lnTo>
                  <a:pt x="837184" y="70993"/>
                </a:lnTo>
                <a:lnTo>
                  <a:pt x="840359" y="67944"/>
                </a:lnTo>
                <a:lnTo>
                  <a:pt x="843407" y="64897"/>
                </a:lnTo>
                <a:lnTo>
                  <a:pt x="847216" y="63118"/>
                </a:lnTo>
                <a:lnTo>
                  <a:pt x="851535" y="62484"/>
                </a:lnTo>
                <a:lnTo>
                  <a:pt x="857376" y="61722"/>
                </a:lnTo>
                <a:lnTo>
                  <a:pt x="897611" y="61722"/>
                </a:lnTo>
                <a:lnTo>
                  <a:pt x="897127" y="60833"/>
                </a:lnTo>
                <a:lnTo>
                  <a:pt x="863726" y="37973"/>
                </a:lnTo>
                <a:lnTo>
                  <a:pt x="857503" y="37718"/>
                </a:lnTo>
                <a:close/>
              </a:path>
              <a:path w="1024889" h="278764">
                <a:moveTo>
                  <a:pt x="897611" y="61722"/>
                </a:moveTo>
                <a:lnTo>
                  <a:pt x="857376" y="61722"/>
                </a:lnTo>
                <a:lnTo>
                  <a:pt x="861949" y="63118"/>
                </a:lnTo>
                <a:lnTo>
                  <a:pt x="868679" y="70358"/>
                </a:lnTo>
                <a:lnTo>
                  <a:pt x="871092" y="76708"/>
                </a:lnTo>
                <a:lnTo>
                  <a:pt x="873251" y="92202"/>
                </a:lnTo>
                <a:lnTo>
                  <a:pt x="873378" y="98425"/>
                </a:lnTo>
                <a:lnTo>
                  <a:pt x="872363" y="110236"/>
                </a:lnTo>
                <a:lnTo>
                  <a:pt x="844931" y="138175"/>
                </a:lnTo>
                <a:lnTo>
                  <a:pt x="889762" y="138175"/>
                </a:lnTo>
                <a:lnTo>
                  <a:pt x="904321" y="96488"/>
                </a:lnTo>
                <a:lnTo>
                  <a:pt x="904265" y="88804"/>
                </a:lnTo>
                <a:lnTo>
                  <a:pt x="903477" y="81280"/>
                </a:lnTo>
                <a:lnTo>
                  <a:pt x="902462" y="73406"/>
                </a:lnTo>
                <a:lnTo>
                  <a:pt x="900302" y="66675"/>
                </a:lnTo>
                <a:lnTo>
                  <a:pt x="897611" y="61722"/>
                </a:lnTo>
                <a:close/>
              </a:path>
              <a:path w="1024889" h="278764">
                <a:moveTo>
                  <a:pt x="941070" y="27686"/>
                </a:moveTo>
                <a:lnTo>
                  <a:pt x="937767" y="28193"/>
                </a:lnTo>
                <a:lnTo>
                  <a:pt x="921765" y="30353"/>
                </a:lnTo>
                <a:lnTo>
                  <a:pt x="924178" y="149225"/>
                </a:lnTo>
                <a:lnTo>
                  <a:pt x="955421" y="144780"/>
                </a:lnTo>
                <a:lnTo>
                  <a:pt x="953770" y="85979"/>
                </a:lnTo>
                <a:lnTo>
                  <a:pt x="954404" y="80518"/>
                </a:lnTo>
                <a:lnTo>
                  <a:pt x="972319" y="49022"/>
                </a:lnTo>
                <a:lnTo>
                  <a:pt x="950849" y="49022"/>
                </a:lnTo>
                <a:lnTo>
                  <a:pt x="949451" y="36703"/>
                </a:lnTo>
                <a:lnTo>
                  <a:pt x="948944" y="33147"/>
                </a:lnTo>
                <a:lnTo>
                  <a:pt x="947674" y="30734"/>
                </a:lnTo>
                <a:lnTo>
                  <a:pt x="945641" y="29463"/>
                </a:lnTo>
                <a:lnTo>
                  <a:pt x="943610" y="28067"/>
                </a:lnTo>
                <a:lnTo>
                  <a:pt x="941070" y="27686"/>
                </a:lnTo>
                <a:close/>
              </a:path>
              <a:path w="1024889" h="278764">
                <a:moveTo>
                  <a:pt x="1021747" y="45593"/>
                </a:moveTo>
                <a:lnTo>
                  <a:pt x="983614" y="45593"/>
                </a:lnTo>
                <a:lnTo>
                  <a:pt x="986663" y="46609"/>
                </a:lnTo>
                <a:lnTo>
                  <a:pt x="988695" y="49275"/>
                </a:lnTo>
                <a:lnTo>
                  <a:pt x="990600" y="52069"/>
                </a:lnTo>
                <a:lnTo>
                  <a:pt x="991615" y="56896"/>
                </a:lnTo>
                <a:lnTo>
                  <a:pt x="991787" y="65912"/>
                </a:lnTo>
                <a:lnTo>
                  <a:pt x="993521" y="139446"/>
                </a:lnTo>
                <a:lnTo>
                  <a:pt x="1024636" y="135000"/>
                </a:lnTo>
                <a:lnTo>
                  <a:pt x="1022935" y="56896"/>
                </a:lnTo>
                <a:lnTo>
                  <a:pt x="1022858" y="52450"/>
                </a:lnTo>
                <a:lnTo>
                  <a:pt x="1022023" y="46609"/>
                </a:lnTo>
                <a:lnTo>
                  <a:pt x="1021924" y="46100"/>
                </a:lnTo>
                <a:lnTo>
                  <a:pt x="1021747" y="45593"/>
                </a:lnTo>
                <a:close/>
              </a:path>
              <a:path w="1024889" h="278764">
                <a:moveTo>
                  <a:pt x="993013" y="18668"/>
                </a:moveTo>
                <a:lnTo>
                  <a:pt x="958484" y="37131"/>
                </a:lnTo>
                <a:lnTo>
                  <a:pt x="950849" y="49022"/>
                </a:lnTo>
                <a:lnTo>
                  <a:pt x="972319" y="49022"/>
                </a:lnTo>
                <a:lnTo>
                  <a:pt x="973963" y="47752"/>
                </a:lnTo>
                <a:lnTo>
                  <a:pt x="976757" y="46609"/>
                </a:lnTo>
                <a:lnTo>
                  <a:pt x="979677" y="46100"/>
                </a:lnTo>
                <a:lnTo>
                  <a:pt x="983614" y="45593"/>
                </a:lnTo>
                <a:lnTo>
                  <a:pt x="1021747" y="45593"/>
                </a:lnTo>
                <a:lnTo>
                  <a:pt x="1020063" y="40767"/>
                </a:lnTo>
                <a:lnTo>
                  <a:pt x="997458" y="19050"/>
                </a:lnTo>
                <a:lnTo>
                  <a:pt x="993013" y="18668"/>
                </a:lnTo>
                <a:close/>
              </a:path>
            </a:pathLst>
          </a:custGeom>
          <a:solidFill>
            <a:srgbClr val="FFFFFF"/>
          </a:solidFill>
        </p:spPr>
        <p:txBody>
          <a:bodyPr wrap="square" lIns="0" tIns="0" rIns="0" bIns="0" rtlCol="0"/>
          <a:lstStyle/>
          <a:p>
            <a:endParaRPr/>
          </a:p>
        </p:txBody>
      </p:sp>
      <p:sp>
        <p:nvSpPr>
          <p:cNvPr id="13" name="object 13"/>
          <p:cNvSpPr/>
          <p:nvPr/>
        </p:nvSpPr>
        <p:spPr>
          <a:xfrm>
            <a:off x="8379079" y="4397616"/>
            <a:ext cx="1913255" cy="1136015"/>
          </a:xfrm>
          <a:custGeom>
            <a:avLst/>
            <a:gdLst/>
            <a:ahLst/>
            <a:cxnLst/>
            <a:rect l="l" t="t" r="r" b="b"/>
            <a:pathLst>
              <a:path w="1913254" h="1136014">
                <a:moveTo>
                  <a:pt x="0" y="1135773"/>
                </a:moveTo>
                <a:lnTo>
                  <a:pt x="1913001" y="1135773"/>
                </a:lnTo>
                <a:lnTo>
                  <a:pt x="1913001" y="0"/>
                </a:lnTo>
                <a:lnTo>
                  <a:pt x="0" y="0"/>
                </a:lnTo>
                <a:lnTo>
                  <a:pt x="0" y="1135773"/>
                </a:lnTo>
                <a:close/>
              </a:path>
            </a:pathLst>
          </a:custGeom>
          <a:ln w="19050">
            <a:solidFill>
              <a:srgbClr val="037DF3"/>
            </a:solidFill>
          </a:ln>
        </p:spPr>
        <p:txBody>
          <a:bodyPr wrap="square" lIns="0" tIns="0" rIns="0" bIns="0" rtlCol="0"/>
          <a:lstStyle/>
          <a:p>
            <a:endParaRPr/>
          </a:p>
        </p:txBody>
      </p:sp>
      <p:sp>
        <p:nvSpPr>
          <p:cNvPr id="14" name="object 14"/>
          <p:cNvSpPr txBox="1"/>
          <p:nvPr/>
        </p:nvSpPr>
        <p:spPr>
          <a:xfrm>
            <a:off x="8460993" y="4575302"/>
            <a:ext cx="1750060" cy="785495"/>
          </a:xfrm>
          <a:prstGeom prst="rect">
            <a:avLst/>
          </a:prstGeom>
        </p:spPr>
        <p:txBody>
          <a:bodyPr vert="horz" wrap="square" lIns="0" tIns="0" rIns="0" bIns="0" rtlCol="0">
            <a:spAutoFit/>
          </a:bodyPr>
          <a:lstStyle/>
          <a:p>
            <a:pPr marL="12700" marR="5080" algn="ctr">
              <a:lnSpc>
                <a:spcPct val="100000"/>
              </a:lnSpc>
            </a:pPr>
            <a:r>
              <a:rPr sz="1700" i="1" spc="40" dirty="0">
                <a:solidFill>
                  <a:srgbClr val="FFFFFF"/>
                </a:solidFill>
                <a:latin typeface="Calibri"/>
                <a:cs typeface="Calibri"/>
              </a:rPr>
              <a:t>To </a:t>
            </a:r>
            <a:r>
              <a:rPr sz="1700" i="1" dirty="0">
                <a:solidFill>
                  <a:srgbClr val="FFFFFF"/>
                </a:solidFill>
                <a:latin typeface="Calibri"/>
                <a:cs typeface="Calibri"/>
              </a:rPr>
              <a:t>commit </a:t>
            </a:r>
            <a:r>
              <a:rPr sz="1700" i="1" spc="-15" dirty="0">
                <a:solidFill>
                  <a:srgbClr val="FFFFFF"/>
                </a:solidFill>
                <a:latin typeface="Calibri"/>
                <a:cs typeface="Calibri"/>
              </a:rPr>
              <a:t>until </a:t>
            </a:r>
            <a:r>
              <a:rPr sz="1700" i="1" spc="-5" dirty="0">
                <a:solidFill>
                  <a:srgbClr val="FFFFFF"/>
                </a:solidFill>
                <a:latin typeface="Calibri"/>
                <a:cs typeface="Calibri"/>
              </a:rPr>
              <a:t>the  </a:t>
            </a:r>
            <a:r>
              <a:rPr sz="1700" i="1" spc="5" dirty="0">
                <a:solidFill>
                  <a:srgbClr val="FFFFFF"/>
                </a:solidFill>
                <a:latin typeface="Calibri"/>
                <a:cs typeface="Calibri"/>
              </a:rPr>
              <a:t>very </a:t>
            </a:r>
            <a:r>
              <a:rPr sz="1700" i="1" spc="-5" dirty="0">
                <a:solidFill>
                  <a:srgbClr val="FFFFFF"/>
                </a:solidFill>
                <a:latin typeface="Calibri"/>
                <a:cs typeface="Calibri"/>
              </a:rPr>
              <a:t>end </a:t>
            </a:r>
            <a:r>
              <a:rPr sz="1700" i="1" spc="-20" dirty="0">
                <a:solidFill>
                  <a:srgbClr val="FFFFFF"/>
                </a:solidFill>
                <a:latin typeface="Calibri"/>
                <a:cs typeface="Calibri"/>
              </a:rPr>
              <a:t>regardless  </a:t>
            </a:r>
            <a:r>
              <a:rPr sz="1700" i="1" dirty="0">
                <a:solidFill>
                  <a:srgbClr val="FFFFFF"/>
                </a:solidFill>
                <a:latin typeface="Calibri"/>
                <a:cs typeface="Calibri"/>
              </a:rPr>
              <a:t>of</a:t>
            </a:r>
            <a:r>
              <a:rPr sz="1700" i="1" spc="-25" dirty="0">
                <a:solidFill>
                  <a:srgbClr val="FFFFFF"/>
                </a:solidFill>
                <a:latin typeface="Calibri"/>
                <a:cs typeface="Calibri"/>
              </a:rPr>
              <a:t> </a:t>
            </a:r>
            <a:r>
              <a:rPr sz="1700" i="1" spc="-10" dirty="0">
                <a:solidFill>
                  <a:srgbClr val="FFFFFF"/>
                </a:solidFill>
                <a:latin typeface="Calibri"/>
                <a:cs typeface="Calibri"/>
              </a:rPr>
              <a:t>hardship</a:t>
            </a:r>
            <a:endParaRPr sz="1700">
              <a:latin typeface="Calibri"/>
              <a:cs typeface="Calibri"/>
            </a:endParaRPr>
          </a:p>
        </p:txBody>
      </p:sp>
      <p:sp>
        <p:nvSpPr>
          <p:cNvPr id="15" name="object 15"/>
          <p:cNvSpPr/>
          <p:nvPr/>
        </p:nvSpPr>
        <p:spPr>
          <a:xfrm>
            <a:off x="7978520" y="4068826"/>
            <a:ext cx="1886203" cy="623697"/>
          </a:xfrm>
          <a:prstGeom prst="rect">
            <a:avLst/>
          </a:prstGeom>
          <a:blipFill>
            <a:blip r:embed="rId5" cstate="print"/>
            <a:stretch>
              <a:fillRect/>
            </a:stretch>
          </a:blipFill>
        </p:spPr>
        <p:txBody>
          <a:bodyPr wrap="square" lIns="0" tIns="0" rIns="0" bIns="0" rtlCol="0"/>
          <a:lstStyle/>
          <a:p>
            <a:endParaRPr/>
          </a:p>
        </p:txBody>
      </p:sp>
      <p:sp>
        <p:nvSpPr>
          <p:cNvPr id="16" name="object 16"/>
          <p:cNvSpPr txBox="1"/>
          <p:nvPr/>
        </p:nvSpPr>
        <p:spPr>
          <a:xfrm>
            <a:off x="2505836" y="3113151"/>
            <a:ext cx="6991350" cy="307777"/>
          </a:xfrm>
          <a:prstGeom prst="rect">
            <a:avLst/>
          </a:prstGeom>
        </p:spPr>
        <p:txBody>
          <a:bodyPr vert="horz" wrap="square" lIns="0" tIns="0" rIns="0" bIns="0" rtlCol="0">
            <a:spAutoFit/>
          </a:bodyPr>
          <a:lstStyle/>
          <a:p>
            <a:pPr algn="ctr">
              <a:lnSpc>
                <a:spcPct val="100000"/>
              </a:lnSpc>
            </a:pPr>
            <a:r>
              <a:rPr sz="2000" i="1" spc="30" dirty="0">
                <a:solidFill>
                  <a:srgbClr val="FFFFFF"/>
                </a:solidFill>
                <a:latin typeface="Gill Sans MT"/>
                <a:cs typeface="Gill Sans MT"/>
              </a:rPr>
              <a:t>“Never </a:t>
            </a:r>
            <a:r>
              <a:rPr sz="2000" i="1" spc="5" dirty="0">
                <a:solidFill>
                  <a:srgbClr val="FFFFFF"/>
                </a:solidFill>
                <a:latin typeface="Calibri"/>
                <a:cs typeface="Calibri"/>
              </a:rPr>
              <a:t>stop </a:t>
            </a:r>
            <a:r>
              <a:rPr lang="en-US" sz="2000" i="1" spc="-35" dirty="0">
                <a:solidFill>
                  <a:srgbClr val="FFFFFF"/>
                </a:solidFill>
                <a:latin typeface="Calibri"/>
                <a:cs typeface="Calibri"/>
              </a:rPr>
              <a:t>innovating yourself  to reinvent </a:t>
            </a:r>
            <a:r>
              <a:rPr lang="en-US" sz="2000" i="1" spc="-35" dirty="0">
                <a:solidFill>
                  <a:srgbClr val="FFFFFF"/>
                </a:solidFill>
                <a:latin typeface="+mj-lt"/>
                <a:cs typeface="Calibri"/>
              </a:rPr>
              <a:t>the w</a:t>
            </a:r>
            <a:r>
              <a:rPr sz="2000" i="1" spc="50" dirty="0">
                <a:solidFill>
                  <a:srgbClr val="FFFFFF"/>
                </a:solidFill>
                <a:latin typeface="+mj-lt"/>
                <a:cs typeface="Gill Sans MT"/>
              </a:rPr>
              <a:t>orld”</a:t>
            </a:r>
            <a:endParaRPr sz="2000" dirty="0">
              <a:latin typeface="+mj-lt"/>
              <a:cs typeface="Gill Sans MT"/>
            </a:endParaRPr>
          </a:p>
        </p:txBody>
      </p:sp>
      <p:sp>
        <p:nvSpPr>
          <p:cNvPr id="17" name="object 17"/>
          <p:cNvSpPr/>
          <p:nvPr/>
        </p:nvSpPr>
        <p:spPr>
          <a:xfrm>
            <a:off x="2054732" y="3486911"/>
            <a:ext cx="7863205" cy="3175"/>
          </a:xfrm>
          <a:custGeom>
            <a:avLst/>
            <a:gdLst/>
            <a:ahLst/>
            <a:cxnLst/>
            <a:rect l="l" t="t" r="r" b="b"/>
            <a:pathLst>
              <a:path w="7863205" h="3175">
                <a:moveTo>
                  <a:pt x="0" y="2793"/>
                </a:moveTo>
                <a:lnTo>
                  <a:pt x="7862951" y="0"/>
                </a:lnTo>
              </a:path>
            </a:pathLst>
          </a:custGeom>
          <a:ln w="6350">
            <a:solidFill>
              <a:srgbClr val="FFFFFF"/>
            </a:solidFill>
          </a:ln>
        </p:spPr>
        <p:txBody>
          <a:bodyPr wrap="square" lIns="0" tIns="0" rIns="0" bIns="0" rtlCol="0"/>
          <a:lstStyle/>
          <a:p>
            <a:endParaRPr/>
          </a:p>
        </p:txBody>
      </p:sp>
      <p:sp>
        <p:nvSpPr>
          <p:cNvPr id="18" name="object 18"/>
          <p:cNvSpPr/>
          <p:nvPr/>
        </p:nvSpPr>
        <p:spPr>
          <a:xfrm>
            <a:off x="2054732" y="3057779"/>
            <a:ext cx="7863205" cy="3175"/>
          </a:xfrm>
          <a:custGeom>
            <a:avLst/>
            <a:gdLst/>
            <a:ahLst/>
            <a:cxnLst/>
            <a:rect l="l" t="t" r="r" b="b"/>
            <a:pathLst>
              <a:path w="7863205" h="3175">
                <a:moveTo>
                  <a:pt x="0" y="2794"/>
                </a:moveTo>
                <a:lnTo>
                  <a:pt x="7862951" y="0"/>
                </a:lnTo>
              </a:path>
            </a:pathLst>
          </a:custGeom>
          <a:ln w="6350">
            <a:solidFill>
              <a:srgbClr val="FFFFFF"/>
            </a:solidFill>
          </a:ln>
        </p:spPr>
        <p:txBody>
          <a:bodyPr wrap="square" lIns="0" tIns="0" rIns="0" bIns="0" rtlCol="0"/>
          <a:lstStyle/>
          <a:p>
            <a:endParaRPr/>
          </a:p>
        </p:txBody>
      </p:sp>
      <p:sp>
        <p:nvSpPr>
          <p:cNvPr id="19" name="object 19"/>
          <p:cNvSpPr/>
          <p:nvPr/>
        </p:nvSpPr>
        <p:spPr>
          <a:xfrm>
            <a:off x="0" y="400011"/>
            <a:ext cx="4408805" cy="477520"/>
          </a:xfrm>
          <a:custGeom>
            <a:avLst/>
            <a:gdLst/>
            <a:ahLst/>
            <a:cxnLst/>
            <a:rect l="l" t="t" r="r" b="b"/>
            <a:pathLst>
              <a:path w="4408805" h="477519">
                <a:moveTo>
                  <a:pt x="0" y="477050"/>
                </a:moveTo>
                <a:lnTo>
                  <a:pt x="4408269" y="477050"/>
                </a:lnTo>
                <a:lnTo>
                  <a:pt x="4408269" y="0"/>
                </a:lnTo>
                <a:lnTo>
                  <a:pt x="0" y="0"/>
                </a:lnTo>
                <a:lnTo>
                  <a:pt x="0" y="477050"/>
                </a:lnTo>
                <a:close/>
              </a:path>
            </a:pathLst>
          </a:custGeom>
          <a:solidFill>
            <a:srgbClr val="037DF3"/>
          </a:solidFill>
        </p:spPr>
        <p:txBody>
          <a:bodyPr wrap="square" lIns="0" tIns="0" rIns="0" bIns="0" rtlCol="0"/>
          <a:lstStyle/>
          <a:p>
            <a:endParaRPr/>
          </a:p>
        </p:txBody>
      </p:sp>
      <p:sp>
        <p:nvSpPr>
          <p:cNvPr id="20" name="object 20"/>
          <p:cNvSpPr txBox="1">
            <a:spLocks noGrp="1"/>
          </p:cNvSpPr>
          <p:nvPr>
            <p:ph type="title"/>
          </p:nvPr>
        </p:nvSpPr>
        <p:spPr>
          <a:xfrm>
            <a:off x="78435" y="439801"/>
            <a:ext cx="12035129" cy="384721"/>
          </a:xfrm>
          <a:prstGeom prst="rect">
            <a:avLst/>
          </a:prstGeom>
        </p:spPr>
        <p:txBody>
          <a:bodyPr vert="horz" wrap="square" lIns="0" tIns="0" rIns="0" bIns="0" rtlCol="0">
            <a:spAutoFit/>
          </a:bodyPr>
          <a:lstStyle/>
          <a:p>
            <a:pPr marL="9525">
              <a:lnSpc>
                <a:spcPct val="100000"/>
              </a:lnSpc>
            </a:pPr>
            <a:r>
              <a:rPr sz="2500" spc="55" dirty="0"/>
              <a:t>About </a:t>
            </a:r>
            <a:r>
              <a:rPr sz="2500" spc="60" dirty="0" err="1"/>
              <a:t>YouthSpeak</a:t>
            </a:r>
            <a:r>
              <a:rPr sz="2500" spc="60" dirty="0"/>
              <a:t> </a:t>
            </a:r>
            <a:r>
              <a:rPr lang="en-US" sz="2500" spc="25" dirty="0"/>
              <a:t>Fall</a:t>
            </a:r>
            <a:r>
              <a:rPr sz="2500" spc="-25" dirty="0"/>
              <a:t> </a:t>
            </a:r>
            <a:r>
              <a:rPr sz="2500" spc="180" dirty="0"/>
              <a:t>2017</a:t>
            </a:r>
            <a:endParaRPr sz="2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 y="0"/>
            <a:ext cx="12191999" cy="685799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235760" y="1620862"/>
            <a:ext cx="1597660" cy="408940"/>
          </a:xfrm>
          <a:prstGeom prst="rect">
            <a:avLst/>
          </a:prstGeom>
          <a:solidFill>
            <a:srgbClr val="F95737"/>
          </a:solidFill>
        </p:spPr>
        <p:txBody>
          <a:bodyPr vert="horz" wrap="square" lIns="0" tIns="17145" rIns="0" bIns="0" rtlCol="0">
            <a:spAutoFit/>
          </a:bodyPr>
          <a:lstStyle/>
          <a:p>
            <a:pPr marL="398780">
              <a:lnSpc>
                <a:spcPct val="100000"/>
              </a:lnSpc>
              <a:spcBef>
                <a:spcPts val="135"/>
              </a:spcBef>
            </a:pPr>
            <a:r>
              <a:rPr sz="2400" b="1" i="1" spc="45" dirty="0">
                <a:solidFill>
                  <a:srgbClr val="FFFFFF"/>
                </a:solidFill>
                <a:latin typeface="Calibri"/>
                <a:cs typeface="Calibri"/>
              </a:rPr>
              <a:t>Reach</a:t>
            </a:r>
            <a:endParaRPr sz="2400">
              <a:latin typeface="Calibri"/>
              <a:cs typeface="Calibri"/>
            </a:endParaRPr>
          </a:p>
        </p:txBody>
      </p:sp>
      <p:sp>
        <p:nvSpPr>
          <p:cNvPr id="5" name="object 5"/>
          <p:cNvSpPr/>
          <p:nvPr/>
        </p:nvSpPr>
        <p:spPr>
          <a:xfrm>
            <a:off x="8286095" y="2275074"/>
            <a:ext cx="1790064" cy="1790064"/>
          </a:xfrm>
          <a:custGeom>
            <a:avLst/>
            <a:gdLst/>
            <a:ahLst/>
            <a:cxnLst/>
            <a:rect l="l" t="t" r="r" b="b"/>
            <a:pathLst>
              <a:path w="1790065" h="1790064">
                <a:moveTo>
                  <a:pt x="0" y="894969"/>
                </a:moveTo>
                <a:lnTo>
                  <a:pt x="1240" y="847437"/>
                </a:lnTo>
                <a:lnTo>
                  <a:pt x="4920" y="800552"/>
                </a:lnTo>
                <a:lnTo>
                  <a:pt x="10979" y="754375"/>
                </a:lnTo>
                <a:lnTo>
                  <a:pt x="19353" y="708968"/>
                </a:lnTo>
                <a:lnTo>
                  <a:pt x="29982" y="664392"/>
                </a:lnTo>
                <a:lnTo>
                  <a:pt x="42804" y="620710"/>
                </a:lnTo>
                <a:lnTo>
                  <a:pt x="57756" y="577984"/>
                </a:lnTo>
                <a:lnTo>
                  <a:pt x="74778" y="536275"/>
                </a:lnTo>
                <a:lnTo>
                  <a:pt x="93806" y="495645"/>
                </a:lnTo>
                <a:lnTo>
                  <a:pt x="114780" y="456156"/>
                </a:lnTo>
                <a:lnTo>
                  <a:pt x="137637" y="417870"/>
                </a:lnTo>
                <a:lnTo>
                  <a:pt x="162315" y="380849"/>
                </a:lnTo>
                <a:lnTo>
                  <a:pt x="188754" y="345155"/>
                </a:lnTo>
                <a:lnTo>
                  <a:pt x="216890" y="310848"/>
                </a:lnTo>
                <a:lnTo>
                  <a:pt x="246663" y="277992"/>
                </a:lnTo>
                <a:lnTo>
                  <a:pt x="278010" y="246648"/>
                </a:lnTo>
                <a:lnTo>
                  <a:pt x="310869" y="216878"/>
                </a:lnTo>
                <a:lnTo>
                  <a:pt x="345179" y="188744"/>
                </a:lnTo>
                <a:lnTo>
                  <a:pt x="380878" y="162308"/>
                </a:lnTo>
                <a:lnTo>
                  <a:pt x="417905" y="137631"/>
                </a:lnTo>
                <a:lnTo>
                  <a:pt x="456196" y="114775"/>
                </a:lnTo>
                <a:lnTo>
                  <a:pt x="495691" y="93803"/>
                </a:lnTo>
                <a:lnTo>
                  <a:pt x="536327" y="74775"/>
                </a:lnTo>
                <a:lnTo>
                  <a:pt x="578043" y="57755"/>
                </a:lnTo>
                <a:lnTo>
                  <a:pt x="620777" y="42803"/>
                </a:lnTo>
                <a:lnTo>
                  <a:pt x="664467" y="29982"/>
                </a:lnTo>
                <a:lnTo>
                  <a:pt x="709051" y="19353"/>
                </a:lnTo>
                <a:lnTo>
                  <a:pt x="754468" y="10979"/>
                </a:lnTo>
                <a:lnTo>
                  <a:pt x="800656" y="4920"/>
                </a:lnTo>
                <a:lnTo>
                  <a:pt x="847552" y="1240"/>
                </a:lnTo>
                <a:lnTo>
                  <a:pt x="895096" y="0"/>
                </a:lnTo>
                <a:lnTo>
                  <a:pt x="942627" y="1240"/>
                </a:lnTo>
                <a:lnTo>
                  <a:pt x="989512" y="4920"/>
                </a:lnTo>
                <a:lnTo>
                  <a:pt x="1035689" y="10979"/>
                </a:lnTo>
                <a:lnTo>
                  <a:pt x="1081096" y="19353"/>
                </a:lnTo>
                <a:lnTo>
                  <a:pt x="1125672" y="29982"/>
                </a:lnTo>
                <a:lnTo>
                  <a:pt x="1169354" y="42803"/>
                </a:lnTo>
                <a:lnTo>
                  <a:pt x="1212080" y="57755"/>
                </a:lnTo>
                <a:lnTo>
                  <a:pt x="1253789" y="74775"/>
                </a:lnTo>
                <a:lnTo>
                  <a:pt x="1294419" y="93803"/>
                </a:lnTo>
                <a:lnTo>
                  <a:pt x="1333908" y="114775"/>
                </a:lnTo>
                <a:lnTo>
                  <a:pt x="1372194" y="137631"/>
                </a:lnTo>
                <a:lnTo>
                  <a:pt x="1409215" y="162308"/>
                </a:lnTo>
                <a:lnTo>
                  <a:pt x="1444909" y="188744"/>
                </a:lnTo>
                <a:lnTo>
                  <a:pt x="1479216" y="216878"/>
                </a:lnTo>
                <a:lnTo>
                  <a:pt x="1512072" y="246648"/>
                </a:lnTo>
                <a:lnTo>
                  <a:pt x="1543416" y="277992"/>
                </a:lnTo>
                <a:lnTo>
                  <a:pt x="1573186" y="310848"/>
                </a:lnTo>
                <a:lnTo>
                  <a:pt x="1601320" y="345155"/>
                </a:lnTo>
                <a:lnTo>
                  <a:pt x="1627756" y="380849"/>
                </a:lnTo>
                <a:lnTo>
                  <a:pt x="1652433" y="417870"/>
                </a:lnTo>
                <a:lnTo>
                  <a:pt x="1675289" y="456156"/>
                </a:lnTo>
                <a:lnTo>
                  <a:pt x="1696261" y="495645"/>
                </a:lnTo>
                <a:lnTo>
                  <a:pt x="1715289" y="536275"/>
                </a:lnTo>
                <a:lnTo>
                  <a:pt x="1732309" y="577984"/>
                </a:lnTo>
                <a:lnTo>
                  <a:pt x="1747261" y="620710"/>
                </a:lnTo>
                <a:lnTo>
                  <a:pt x="1760082" y="664392"/>
                </a:lnTo>
                <a:lnTo>
                  <a:pt x="1770711" y="708968"/>
                </a:lnTo>
                <a:lnTo>
                  <a:pt x="1779085" y="754375"/>
                </a:lnTo>
                <a:lnTo>
                  <a:pt x="1785144" y="800552"/>
                </a:lnTo>
                <a:lnTo>
                  <a:pt x="1788824" y="847437"/>
                </a:lnTo>
                <a:lnTo>
                  <a:pt x="1790065" y="894969"/>
                </a:lnTo>
                <a:lnTo>
                  <a:pt x="1788824" y="942512"/>
                </a:lnTo>
                <a:lnTo>
                  <a:pt x="1785144" y="989408"/>
                </a:lnTo>
                <a:lnTo>
                  <a:pt x="1779085" y="1035596"/>
                </a:lnTo>
                <a:lnTo>
                  <a:pt x="1770711" y="1081013"/>
                </a:lnTo>
                <a:lnTo>
                  <a:pt x="1760082" y="1125597"/>
                </a:lnTo>
                <a:lnTo>
                  <a:pt x="1747261" y="1169287"/>
                </a:lnTo>
                <a:lnTo>
                  <a:pt x="1732309" y="1212021"/>
                </a:lnTo>
                <a:lnTo>
                  <a:pt x="1715289" y="1253737"/>
                </a:lnTo>
                <a:lnTo>
                  <a:pt x="1696261" y="1294373"/>
                </a:lnTo>
                <a:lnTo>
                  <a:pt x="1675289" y="1333868"/>
                </a:lnTo>
                <a:lnTo>
                  <a:pt x="1652433" y="1372159"/>
                </a:lnTo>
                <a:lnTo>
                  <a:pt x="1627756" y="1409186"/>
                </a:lnTo>
                <a:lnTo>
                  <a:pt x="1601320" y="1444885"/>
                </a:lnTo>
                <a:lnTo>
                  <a:pt x="1573186" y="1479195"/>
                </a:lnTo>
                <a:lnTo>
                  <a:pt x="1543416" y="1512054"/>
                </a:lnTo>
                <a:lnTo>
                  <a:pt x="1512072" y="1543401"/>
                </a:lnTo>
                <a:lnTo>
                  <a:pt x="1479216" y="1573174"/>
                </a:lnTo>
                <a:lnTo>
                  <a:pt x="1444909" y="1601310"/>
                </a:lnTo>
                <a:lnTo>
                  <a:pt x="1409215" y="1627749"/>
                </a:lnTo>
                <a:lnTo>
                  <a:pt x="1372194" y="1652427"/>
                </a:lnTo>
                <a:lnTo>
                  <a:pt x="1333908" y="1675284"/>
                </a:lnTo>
                <a:lnTo>
                  <a:pt x="1294419" y="1696258"/>
                </a:lnTo>
                <a:lnTo>
                  <a:pt x="1253789" y="1715286"/>
                </a:lnTo>
                <a:lnTo>
                  <a:pt x="1212080" y="1732308"/>
                </a:lnTo>
                <a:lnTo>
                  <a:pt x="1169354" y="1747260"/>
                </a:lnTo>
                <a:lnTo>
                  <a:pt x="1125672" y="1760082"/>
                </a:lnTo>
                <a:lnTo>
                  <a:pt x="1081096" y="1770711"/>
                </a:lnTo>
                <a:lnTo>
                  <a:pt x="1035689" y="1779085"/>
                </a:lnTo>
                <a:lnTo>
                  <a:pt x="989512" y="1785144"/>
                </a:lnTo>
                <a:lnTo>
                  <a:pt x="942627" y="1788824"/>
                </a:lnTo>
                <a:lnTo>
                  <a:pt x="895096" y="1790065"/>
                </a:lnTo>
                <a:lnTo>
                  <a:pt x="847552" y="1788824"/>
                </a:lnTo>
                <a:lnTo>
                  <a:pt x="800656" y="1785144"/>
                </a:lnTo>
                <a:lnTo>
                  <a:pt x="754468" y="1779085"/>
                </a:lnTo>
                <a:lnTo>
                  <a:pt x="709051" y="1770711"/>
                </a:lnTo>
                <a:lnTo>
                  <a:pt x="664467" y="1760082"/>
                </a:lnTo>
                <a:lnTo>
                  <a:pt x="620777" y="1747260"/>
                </a:lnTo>
                <a:lnTo>
                  <a:pt x="578043" y="1732308"/>
                </a:lnTo>
                <a:lnTo>
                  <a:pt x="536327" y="1715286"/>
                </a:lnTo>
                <a:lnTo>
                  <a:pt x="495691" y="1696258"/>
                </a:lnTo>
                <a:lnTo>
                  <a:pt x="456196" y="1675284"/>
                </a:lnTo>
                <a:lnTo>
                  <a:pt x="417905" y="1652427"/>
                </a:lnTo>
                <a:lnTo>
                  <a:pt x="380878" y="1627749"/>
                </a:lnTo>
                <a:lnTo>
                  <a:pt x="345179" y="1601310"/>
                </a:lnTo>
                <a:lnTo>
                  <a:pt x="310869" y="1573174"/>
                </a:lnTo>
                <a:lnTo>
                  <a:pt x="278010" y="1543401"/>
                </a:lnTo>
                <a:lnTo>
                  <a:pt x="246663" y="1512054"/>
                </a:lnTo>
                <a:lnTo>
                  <a:pt x="216890" y="1479195"/>
                </a:lnTo>
                <a:lnTo>
                  <a:pt x="188754" y="1444885"/>
                </a:lnTo>
                <a:lnTo>
                  <a:pt x="162315" y="1409186"/>
                </a:lnTo>
                <a:lnTo>
                  <a:pt x="137637" y="1372159"/>
                </a:lnTo>
                <a:lnTo>
                  <a:pt x="114780" y="1333868"/>
                </a:lnTo>
                <a:lnTo>
                  <a:pt x="93806" y="1294373"/>
                </a:lnTo>
                <a:lnTo>
                  <a:pt x="74778" y="1253737"/>
                </a:lnTo>
                <a:lnTo>
                  <a:pt x="57756" y="1212021"/>
                </a:lnTo>
                <a:lnTo>
                  <a:pt x="42804" y="1169287"/>
                </a:lnTo>
                <a:lnTo>
                  <a:pt x="29982" y="1125597"/>
                </a:lnTo>
                <a:lnTo>
                  <a:pt x="19353" y="1081013"/>
                </a:lnTo>
                <a:lnTo>
                  <a:pt x="10979" y="1035596"/>
                </a:lnTo>
                <a:lnTo>
                  <a:pt x="4920" y="989408"/>
                </a:lnTo>
                <a:lnTo>
                  <a:pt x="1240" y="942512"/>
                </a:lnTo>
                <a:lnTo>
                  <a:pt x="0" y="894969"/>
                </a:lnTo>
                <a:close/>
              </a:path>
            </a:pathLst>
          </a:custGeom>
          <a:ln w="19050">
            <a:solidFill>
              <a:srgbClr val="FF8900"/>
            </a:solidFill>
          </a:ln>
        </p:spPr>
        <p:txBody>
          <a:bodyPr wrap="square" lIns="0" tIns="0" rIns="0" bIns="0" rtlCol="0"/>
          <a:lstStyle/>
          <a:p>
            <a:endParaRPr/>
          </a:p>
        </p:txBody>
      </p:sp>
      <p:sp>
        <p:nvSpPr>
          <p:cNvPr id="6" name="object 6"/>
          <p:cNvSpPr txBox="1"/>
          <p:nvPr/>
        </p:nvSpPr>
        <p:spPr>
          <a:xfrm>
            <a:off x="8781394" y="2826613"/>
            <a:ext cx="799465" cy="617220"/>
          </a:xfrm>
          <a:prstGeom prst="rect">
            <a:avLst/>
          </a:prstGeom>
        </p:spPr>
        <p:txBody>
          <a:bodyPr vert="horz" wrap="square" lIns="0" tIns="0" rIns="0" bIns="0" rtlCol="0">
            <a:spAutoFit/>
          </a:bodyPr>
          <a:lstStyle/>
          <a:p>
            <a:pPr algn="ctr">
              <a:lnSpc>
                <a:spcPct val="100000"/>
              </a:lnSpc>
            </a:pPr>
            <a:r>
              <a:rPr sz="2000" b="1" i="1" spc="90" dirty="0">
                <a:solidFill>
                  <a:srgbClr val="FFFFFF"/>
                </a:solidFill>
                <a:latin typeface="Calibri"/>
                <a:cs typeface="Calibri"/>
              </a:rPr>
              <a:t>SDGs</a:t>
            </a:r>
            <a:endParaRPr sz="2000" dirty="0">
              <a:latin typeface="Calibri"/>
              <a:cs typeface="Calibri"/>
            </a:endParaRPr>
          </a:p>
          <a:p>
            <a:pPr algn="ctr">
              <a:lnSpc>
                <a:spcPct val="100000"/>
              </a:lnSpc>
            </a:pPr>
            <a:r>
              <a:rPr sz="2000" b="1" i="1" spc="30" dirty="0">
                <a:solidFill>
                  <a:srgbClr val="FFFFFF"/>
                </a:solidFill>
                <a:latin typeface="Calibri"/>
                <a:cs typeface="Calibri"/>
              </a:rPr>
              <a:t>Proje</a:t>
            </a:r>
            <a:r>
              <a:rPr sz="2000" b="1" i="1" spc="35" dirty="0">
                <a:solidFill>
                  <a:srgbClr val="FFFFFF"/>
                </a:solidFill>
                <a:latin typeface="Calibri"/>
                <a:cs typeface="Calibri"/>
              </a:rPr>
              <a:t>c</a:t>
            </a:r>
            <a:r>
              <a:rPr sz="2000" b="1" i="1" spc="45" dirty="0">
                <a:solidFill>
                  <a:srgbClr val="FFFFFF"/>
                </a:solidFill>
                <a:latin typeface="Calibri"/>
                <a:cs typeface="Calibri"/>
              </a:rPr>
              <a:t>t</a:t>
            </a:r>
            <a:endParaRPr sz="2000" dirty="0">
              <a:latin typeface="Calibri"/>
              <a:cs typeface="Calibri"/>
            </a:endParaRPr>
          </a:p>
        </p:txBody>
      </p:sp>
      <p:sp>
        <p:nvSpPr>
          <p:cNvPr id="7" name="object 7"/>
          <p:cNvSpPr/>
          <p:nvPr/>
        </p:nvSpPr>
        <p:spPr>
          <a:xfrm>
            <a:off x="0" y="400011"/>
            <a:ext cx="4408805" cy="477520"/>
          </a:xfrm>
          <a:custGeom>
            <a:avLst/>
            <a:gdLst/>
            <a:ahLst/>
            <a:cxnLst/>
            <a:rect l="l" t="t" r="r" b="b"/>
            <a:pathLst>
              <a:path w="4408805" h="477519">
                <a:moveTo>
                  <a:pt x="0" y="477050"/>
                </a:moveTo>
                <a:lnTo>
                  <a:pt x="4408269" y="477050"/>
                </a:lnTo>
                <a:lnTo>
                  <a:pt x="4408269" y="0"/>
                </a:lnTo>
                <a:lnTo>
                  <a:pt x="0" y="0"/>
                </a:lnTo>
                <a:lnTo>
                  <a:pt x="0" y="477050"/>
                </a:lnTo>
                <a:close/>
              </a:path>
            </a:pathLst>
          </a:custGeom>
          <a:solidFill>
            <a:srgbClr val="037DF3"/>
          </a:solidFill>
        </p:spPr>
        <p:txBody>
          <a:bodyPr wrap="square" lIns="0" tIns="0" rIns="0" bIns="0" rtlCol="0"/>
          <a:lstStyle/>
          <a:p>
            <a:endParaRPr/>
          </a:p>
        </p:txBody>
      </p:sp>
      <p:sp>
        <p:nvSpPr>
          <p:cNvPr id="8" name="object 8"/>
          <p:cNvSpPr txBox="1">
            <a:spLocks noGrp="1"/>
          </p:cNvSpPr>
          <p:nvPr>
            <p:ph type="title"/>
          </p:nvPr>
        </p:nvSpPr>
        <p:spPr>
          <a:xfrm>
            <a:off x="78435" y="439801"/>
            <a:ext cx="12035129" cy="384721"/>
          </a:xfrm>
          <a:prstGeom prst="rect">
            <a:avLst/>
          </a:prstGeom>
        </p:spPr>
        <p:txBody>
          <a:bodyPr vert="horz" wrap="square" lIns="0" tIns="0" rIns="0" bIns="0" rtlCol="0">
            <a:spAutoFit/>
          </a:bodyPr>
          <a:lstStyle/>
          <a:p>
            <a:pPr marL="9525">
              <a:lnSpc>
                <a:spcPct val="100000"/>
              </a:lnSpc>
            </a:pPr>
            <a:r>
              <a:rPr sz="2500" spc="55" dirty="0"/>
              <a:t>About </a:t>
            </a:r>
            <a:r>
              <a:rPr sz="2500" spc="60" dirty="0" err="1"/>
              <a:t>YouthSpeak</a:t>
            </a:r>
            <a:r>
              <a:rPr sz="2500" spc="60" dirty="0"/>
              <a:t> </a:t>
            </a:r>
            <a:r>
              <a:rPr lang="en-US" sz="2500" spc="25" dirty="0"/>
              <a:t>Fall</a:t>
            </a:r>
            <a:r>
              <a:rPr sz="2500" spc="-25" dirty="0"/>
              <a:t> </a:t>
            </a:r>
            <a:r>
              <a:rPr sz="2500" spc="180" dirty="0"/>
              <a:t>2017</a:t>
            </a:r>
            <a:endParaRPr sz="2500" dirty="0"/>
          </a:p>
        </p:txBody>
      </p:sp>
      <p:sp>
        <p:nvSpPr>
          <p:cNvPr id="9" name="object 9"/>
          <p:cNvSpPr txBox="1"/>
          <p:nvPr/>
        </p:nvSpPr>
        <p:spPr>
          <a:xfrm>
            <a:off x="3718940" y="5244388"/>
            <a:ext cx="2461260" cy="805180"/>
          </a:xfrm>
          <a:prstGeom prst="rect">
            <a:avLst/>
          </a:prstGeom>
        </p:spPr>
        <p:txBody>
          <a:bodyPr vert="horz" wrap="square" lIns="0" tIns="0" rIns="0" bIns="0" rtlCol="0">
            <a:spAutoFit/>
          </a:bodyPr>
          <a:lstStyle/>
          <a:p>
            <a:pPr algn="ctr">
              <a:lnSpc>
                <a:spcPct val="100000"/>
              </a:lnSpc>
            </a:pPr>
            <a:r>
              <a:rPr sz="3600" i="1" spc="185" dirty="0">
                <a:solidFill>
                  <a:srgbClr val="FFFFFF"/>
                </a:solidFill>
                <a:latin typeface="Calibri"/>
                <a:cs typeface="Calibri"/>
              </a:rPr>
              <a:t>2,300,000</a:t>
            </a:r>
            <a:r>
              <a:rPr sz="3600" i="1" spc="-75" dirty="0">
                <a:solidFill>
                  <a:srgbClr val="FFFFFF"/>
                </a:solidFill>
                <a:latin typeface="Calibri"/>
                <a:cs typeface="Calibri"/>
              </a:rPr>
              <a:t> </a:t>
            </a:r>
            <a:r>
              <a:rPr sz="3600" i="1" spc="295" dirty="0">
                <a:solidFill>
                  <a:srgbClr val="FFFFFF"/>
                </a:solidFill>
                <a:latin typeface="Calibri"/>
                <a:cs typeface="Calibri"/>
              </a:rPr>
              <a:t>+</a:t>
            </a:r>
            <a:endParaRPr sz="3600">
              <a:latin typeface="Calibri"/>
              <a:cs typeface="Calibri"/>
            </a:endParaRPr>
          </a:p>
          <a:p>
            <a:pPr algn="ctr">
              <a:lnSpc>
                <a:spcPct val="100000"/>
              </a:lnSpc>
              <a:spcBef>
                <a:spcPts val="30"/>
              </a:spcBef>
            </a:pPr>
            <a:r>
              <a:rPr sz="1600" i="1" spc="30" dirty="0">
                <a:solidFill>
                  <a:srgbClr val="FFFFFF"/>
                </a:solidFill>
                <a:latin typeface="Calibri"/>
                <a:cs typeface="Calibri"/>
              </a:rPr>
              <a:t>youth</a:t>
            </a:r>
            <a:r>
              <a:rPr sz="1600" i="1" spc="-90" dirty="0">
                <a:solidFill>
                  <a:srgbClr val="FFFFFF"/>
                </a:solidFill>
                <a:latin typeface="Calibri"/>
                <a:cs typeface="Calibri"/>
              </a:rPr>
              <a:t> </a:t>
            </a:r>
            <a:r>
              <a:rPr sz="1600" i="1" spc="15" dirty="0">
                <a:solidFill>
                  <a:srgbClr val="FFFFFF"/>
                </a:solidFill>
                <a:latin typeface="Calibri"/>
                <a:cs typeface="Calibri"/>
              </a:rPr>
              <a:t>reached</a:t>
            </a:r>
            <a:endParaRPr sz="1600">
              <a:latin typeface="Calibri"/>
              <a:cs typeface="Calibri"/>
            </a:endParaRPr>
          </a:p>
        </p:txBody>
      </p:sp>
      <p:sp>
        <p:nvSpPr>
          <p:cNvPr id="10" name="object 10"/>
          <p:cNvSpPr txBox="1"/>
          <p:nvPr/>
        </p:nvSpPr>
        <p:spPr>
          <a:xfrm>
            <a:off x="1177544" y="5244388"/>
            <a:ext cx="1722120" cy="805180"/>
          </a:xfrm>
          <a:prstGeom prst="rect">
            <a:avLst/>
          </a:prstGeom>
        </p:spPr>
        <p:txBody>
          <a:bodyPr vert="horz" wrap="square" lIns="0" tIns="0" rIns="0" bIns="0" rtlCol="0">
            <a:spAutoFit/>
          </a:bodyPr>
          <a:lstStyle/>
          <a:p>
            <a:pPr marL="1270" algn="ctr">
              <a:lnSpc>
                <a:spcPct val="100000"/>
              </a:lnSpc>
            </a:pPr>
            <a:r>
              <a:rPr lang="en-US" sz="3600" i="1" spc="265" dirty="0">
                <a:solidFill>
                  <a:srgbClr val="FFFFFF"/>
                </a:solidFill>
                <a:latin typeface="Calibri"/>
                <a:cs typeface="Calibri"/>
              </a:rPr>
              <a:t>1000</a:t>
            </a:r>
            <a:r>
              <a:rPr sz="3600" i="1" spc="265" dirty="0">
                <a:solidFill>
                  <a:srgbClr val="FFFFFF"/>
                </a:solidFill>
                <a:latin typeface="Calibri"/>
                <a:cs typeface="Calibri"/>
              </a:rPr>
              <a:t>+</a:t>
            </a:r>
            <a:endParaRPr sz="3600" dirty="0">
              <a:latin typeface="Calibri"/>
              <a:cs typeface="Calibri"/>
            </a:endParaRPr>
          </a:p>
          <a:p>
            <a:pPr algn="ctr">
              <a:lnSpc>
                <a:spcPct val="100000"/>
              </a:lnSpc>
              <a:spcBef>
                <a:spcPts val="30"/>
              </a:spcBef>
            </a:pPr>
            <a:r>
              <a:rPr sz="1600" i="1" spc="20" dirty="0">
                <a:solidFill>
                  <a:srgbClr val="FFFFFF"/>
                </a:solidFill>
                <a:latin typeface="Calibri"/>
                <a:cs typeface="Calibri"/>
              </a:rPr>
              <a:t>physical</a:t>
            </a:r>
            <a:r>
              <a:rPr sz="1600" i="1" spc="-75" dirty="0">
                <a:solidFill>
                  <a:srgbClr val="FFFFFF"/>
                </a:solidFill>
                <a:latin typeface="Calibri"/>
                <a:cs typeface="Calibri"/>
              </a:rPr>
              <a:t> </a:t>
            </a:r>
            <a:r>
              <a:rPr sz="1600" i="1" spc="20" dirty="0">
                <a:solidFill>
                  <a:srgbClr val="FFFFFF"/>
                </a:solidFill>
                <a:latin typeface="Calibri"/>
                <a:cs typeface="Calibri"/>
              </a:rPr>
              <a:t>attendance</a:t>
            </a:r>
            <a:endParaRPr sz="1600" dirty="0">
              <a:latin typeface="Calibri"/>
              <a:cs typeface="Calibri"/>
            </a:endParaRPr>
          </a:p>
        </p:txBody>
      </p:sp>
      <p:sp>
        <p:nvSpPr>
          <p:cNvPr id="11" name="object 11"/>
          <p:cNvSpPr txBox="1"/>
          <p:nvPr/>
        </p:nvSpPr>
        <p:spPr>
          <a:xfrm>
            <a:off x="6943725" y="5244388"/>
            <a:ext cx="1496695" cy="805180"/>
          </a:xfrm>
          <a:prstGeom prst="rect">
            <a:avLst/>
          </a:prstGeom>
        </p:spPr>
        <p:txBody>
          <a:bodyPr vert="horz" wrap="square" lIns="0" tIns="0" rIns="0" bIns="0" rtlCol="0">
            <a:spAutoFit/>
          </a:bodyPr>
          <a:lstStyle/>
          <a:p>
            <a:pPr marL="635" algn="ctr">
              <a:lnSpc>
                <a:spcPct val="100000"/>
              </a:lnSpc>
            </a:pPr>
            <a:r>
              <a:rPr lang="en-US" sz="3600" i="1" spc="270" dirty="0">
                <a:solidFill>
                  <a:srgbClr val="FFFFFF"/>
                </a:solidFill>
                <a:latin typeface="Calibri"/>
                <a:cs typeface="Calibri"/>
              </a:rPr>
              <a:t>20</a:t>
            </a:r>
            <a:r>
              <a:rPr sz="3600" i="1" spc="270" dirty="0">
                <a:solidFill>
                  <a:srgbClr val="FFFFFF"/>
                </a:solidFill>
                <a:latin typeface="Calibri"/>
                <a:cs typeface="Calibri"/>
              </a:rPr>
              <a:t>+</a:t>
            </a:r>
            <a:endParaRPr sz="3600" dirty="0">
              <a:latin typeface="Calibri"/>
              <a:cs typeface="Calibri"/>
            </a:endParaRPr>
          </a:p>
          <a:p>
            <a:pPr algn="ctr">
              <a:lnSpc>
                <a:spcPct val="100000"/>
              </a:lnSpc>
              <a:spcBef>
                <a:spcPts val="30"/>
              </a:spcBef>
            </a:pPr>
            <a:r>
              <a:rPr sz="1600" i="1" spc="15" dirty="0">
                <a:solidFill>
                  <a:srgbClr val="FFFFFF"/>
                </a:solidFill>
                <a:latin typeface="Calibri"/>
                <a:cs typeface="Calibri"/>
              </a:rPr>
              <a:t>business</a:t>
            </a:r>
            <a:r>
              <a:rPr sz="1600" i="1" spc="-50" dirty="0">
                <a:solidFill>
                  <a:srgbClr val="FFFFFF"/>
                </a:solidFill>
                <a:latin typeface="Calibri"/>
                <a:cs typeface="Calibri"/>
              </a:rPr>
              <a:t> </a:t>
            </a:r>
            <a:r>
              <a:rPr sz="1600" i="1" spc="10" dirty="0">
                <a:solidFill>
                  <a:srgbClr val="FFFFFF"/>
                </a:solidFill>
                <a:latin typeface="Calibri"/>
                <a:cs typeface="Calibri"/>
              </a:rPr>
              <a:t>partners</a:t>
            </a:r>
            <a:endParaRPr sz="1600" dirty="0">
              <a:latin typeface="Calibri"/>
              <a:cs typeface="Calibri"/>
            </a:endParaRPr>
          </a:p>
        </p:txBody>
      </p:sp>
      <p:sp>
        <p:nvSpPr>
          <p:cNvPr id="12" name="object 12"/>
          <p:cNvSpPr txBox="1"/>
          <p:nvPr/>
        </p:nvSpPr>
        <p:spPr>
          <a:xfrm>
            <a:off x="9423272" y="5244388"/>
            <a:ext cx="1009015" cy="805180"/>
          </a:xfrm>
          <a:prstGeom prst="rect">
            <a:avLst/>
          </a:prstGeom>
        </p:spPr>
        <p:txBody>
          <a:bodyPr vert="horz" wrap="square" lIns="0" tIns="0" rIns="0" bIns="0" rtlCol="0">
            <a:spAutoFit/>
          </a:bodyPr>
          <a:lstStyle/>
          <a:p>
            <a:pPr marL="635" algn="ctr">
              <a:lnSpc>
                <a:spcPct val="100000"/>
              </a:lnSpc>
            </a:pPr>
            <a:r>
              <a:rPr lang="en-US" sz="3600" i="1" spc="270" dirty="0">
                <a:solidFill>
                  <a:srgbClr val="FFFFFF"/>
                </a:solidFill>
                <a:latin typeface="Calibri"/>
                <a:cs typeface="Calibri"/>
              </a:rPr>
              <a:t>20</a:t>
            </a:r>
            <a:r>
              <a:rPr sz="3600" i="1" spc="270" dirty="0">
                <a:solidFill>
                  <a:srgbClr val="FFFFFF"/>
                </a:solidFill>
                <a:latin typeface="Calibri"/>
                <a:cs typeface="Calibri"/>
              </a:rPr>
              <a:t>+</a:t>
            </a:r>
            <a:endParaRPr sz="3600" dirty="0">
              <a:latin typeface="Calibri"/>
              <a:cs typeface="Calibri"/>
            </a:endParaRPr>
          </a:p>
          <a:p>
            <a:pPr algn="ctr">
              <a:lnSpc>
                <a:spcPct val="100000"/>
              </a:lnSpc>
              <a:spcBef>
                <a:spcPts val="30"/>
              </a:spcBef>
            </a:pPr>
            <a:r>
              <a:rPr sz="1600" i="1" dirty="0">
                <a:solidFill>
                  <a:srgbClr val="FFFFFF"/>
                </a:solidFill>
                <a:latin typeface="Calibri"/>
                <a:cs typeface="Calibri"/>
              </a:rPr>
              <a:t>media</a:t>
            </a:r>
            <a:r>
              <a:rPr sz="1600" i="1" spc="-50" dirty="0">
                <a:solidFill>
                  <a:srgbClr val="FFFFFF"/>
                </a:solidFill>
                <a:latin typeface="Calibri"/>
                <a:cs typeface="Calibri"/>
              </a:rPr>
              <a:t> </a:t>
            </a:r>
            <a:r>
              <a:rPr sz="1600" i="1" spc="20" dirty="0">
                <a:solidFill>
                  <a:srgbClr val="FFFFFF"/>
                </a:solidFill>
                <a:latin typeface="Calibri"/>
                <a:cs typeface="Calibri"/>
              </a:rPr>
              <a:t>units</a:t>
            </a:r>
            <a:endParaRPr sz="1600" dirty="0">
              <a:latin typeface="Calibri"/>
              <a:cs typeface="Calibri"/>
            </a:endParaRPr>
          </a:p>
        </p:txBody>
      </p:sp>
      <p:sp>
        <p:nvSpPr>
          <p:cNvPr id="13" name="object 13"/>
          <p:cNvSpPr/>
          <p:nvPr/>
        </p:nvSpPr>
        <p:spPr>
          <a:xfrm>
            <a:off x="6170803" y="5573788"/>
            <a:ext cx="455015" cy="455015"/>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8496934" y="5407824"/>
            <a:ext cx="620979" cy="620979"/>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10421366" y="5445924"/>
            <a:ext cx="621487" cy="621487"/>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2954782" y="5504421"/>
            <a:ext cx="524382" cy="524382"/>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1005128" y="2127630"/>
            <a:ext cx="4131259" cy="2063242"/>
          </a:xfrm>
          <a:prstGeom prst="rect">
            <a:avLst/>
          </a:prstGeom>
          <a:blipFill>
            <a:blip r:embed="rId7" cstate="print"/>
            <a:stretch>
              <a:fillRect/>
            </a:stretch>
          </a:blipFill>
        </p:spPr>
        <p:txBody>
          <a:bodyPr wrap="square" lIns="0" tIns="0" rIns="0" bIns="0" rtlCol="0"/>
          <a:lstStyle/>
          <a:p>
            <a:endParaRPr/>
          </a:p>
        </p:txBody>
      </p:sp>
      <p:sp>
        <p:nvSpPr>
          <p:cNvPr id="18" name="object 18"/>
          <p:cNvSpPr txBox="1"/>
          <p:nvPr/>
        </p:nvSpPr>
        <p:spPr>
          <a:xfrm>
            <a:off x="3289046" y="1620862"/>
            <a:ext cx="1597660" cy="408940"/>
          </a:xfrm>
          <a:prstGeom prst="rect">
            <a:avLst/>
          </a:prstGeom>
          <a:solidFill>
            <a:srgbClr val="31C9AC"/>
          </a:solidFill>
        </p:spPr>
        <p:txBody>
          <a:bodyPr vert="horz" wrap="square" lIns="0" tIns="17145" rIns="0" bIns="0" rtlCol="0">
            <a:spAutoFit/>
          </a:bodyPr>
          <a:lstStyle/>
          <a:p>
            <a:pPr marL="374650">
              <a:lnSpc>
                <a:spcPct val="100000"/>
              </a:lnSpc>
              <a:spcBef>
                <a:spcPts val="135"/>
              </a:spcBef>
            </a:pPr>
            <a:r>
              <a:rPr sz="2400" b="1" i="1" spc="25" dirty="0">
                <a:solidFill>
                  <a:srgbClr val="FFFFFF"/>
                </a:solidFill>
                <a:latin typeface="Calibri"/>
                <a:cs typeface="Calibri"/>
              </a:rPr>
              <a:t>Aware</a:t>
            </a:r>
            <a:endParaRPr sz="2400">
              <a:latin typeface="Calibri"/>
              <a:cs typeface="Calibri"/>
            </a:endParaRPr>
          </a:p>
        </p:txBody>
      </p:sp>
      <p:sp>
        <p:nvSpPr>
          <p:cNvPr id="19" name="object 19"/>
          <p:cNvSpPr txBox="1"/>
          <p:nvPr/>
        </p:nvSpPr>
        <p:spPr>
          <a:xfrm>
            <a:off x="5385180" y="1620862"/>
            <a:ext cx="1597660" cy="408940"/>
          </a:xfrm>
          <a:prstGeom prst="rect">
            <a:avLst/>
          </a:prstGeom>
          <a:solidFill>
            <a:srgbClr val="037DF3"/>
          </a:solidFill>
        </p:spPr>
        <p:txBody>
          <a:bodyPr vert="horz" wrap="square" lIns="0" tIns="49530" rIns="0" bIns="0" rtlCol="0">
            <a:spAutoFit/>
          </a:bodyPr>
          <a:lstStyle/>
          <a:p>
            <a:pPr marL="160020">
              <a:lnSpc>
                <a:spcPct val="100000"/>
              </a:lnSpc>
              <a:spcBef>
                <a:spcPts val="390"/>
              </a:spcBef>
            </a:pPr>
            <a:r>
              <a:rPr sz="2000" b="1" i="1" spc="30" dirty="0">
                <a:solidFill>
                  <a:srgbClr val="FFFFFF"/>
                </a:solidFill>
                <a:latin typeface="Calibri"/>
                <a:cs typeface="Calibri"/>
              </a:rPr>
              <a:t>Understand</a:t>
            </a:r>
            <a:endParaRPr sz="2000">
              <a:latin typeface="Calibri"/>
              <a:cs typeface="Calibri"/>
            </a:endParaRPr>
          </a:p>
        </p:txBody>
      </p:sp>
      <p:sp>
        <p:nvSpPr>
          <p:cNvPr id="20" name="object 20"/>
          <p:cNvSpPr/>
          <p:nvPr/>
        </p:nvSpPr>
        <p:spPr>
          <a:xfrm>
            <a:off x="5155057" y="2160904"/>
            <a:ext cx="2057400" cy="2057400"/>
          </a:xfrm>
          <a:prstGeom prst="rect">
            <a:avLst/>
          </a:prstGeom>
          <a:blipFill>
            <a:blip r:embed="rId8" cstate="print"/>
            <a:stretch>
              <a:fillRect/>
            </a:stretch>
          </a:blipFill>
        </p:spPr>
        <p:txBody>
          <a:bodyPr wrap="square" lIns="0" tIns="0" rIns="0" bIns="0" rtlCol="0"/>
          <a:lstStyle/>
          <a:p>
            <a:endParaRPr/>
          </a:p>
        </p:txBody>
      </p:sp>
      <p:sp>
        <p:nvSpPr>
          <p:cNvPr id="21" name="object 21"/>
          <p:cNvSpPr txBox="1"/>
          <p:nvPr/>
        </p:nvSpPr>
        <p:spPr>
          <a:xfrm>
            <a:off x="7976532" y="1594832"/>
            <a:ext cx="2409190" cy="408940"/>
          </a:xfrm>
          <a:prstGeom prst="rect">
            <a:avLst/>
          </a:prstGeom>
          <a:solidFill>
            <a:srgbClr val="FF8900"/>
          </a:solidFill>
        </p:spPr>
        <p:txBody>
          <a:bodyPr vert="horz" wrap="square" lIns="0" tIns="49530" rIns="0" bIns="0" rtlCol="0">
            <a:spAutoFit/>
          </a:bodyPr>
          <a:lstStyle/>
          <a:p>
            <a:pPr marL="1270" algn="ctr">
              <a:lnSpc>
                <a:spcPct val="100000"/>
              </a:lnSpc>
              <a:spcBef>
                <a:spcPts val="390"/>
              </a:spcBef>
            </a:pPr>
            <a:r>
              <a:rPr sz="2000" b="1" i="1" spc="80" dirty="0">
                <a:solidFill>
                  <a:srgbClr val="FFFFFF"/>
                </a:solidFill>
                <a:latin typeface="Calibri"/>
                <a:cs typeface="Calibri"/>
              </a:rPr>
              <a:t>Act</a:t>
            </a:r>
            <a:endParaRPr sz="2000" dirty="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685799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295510" y="1074635"/>
            <a:ext cx="2896870" cy="521334"/>
          </a:xfrm>
          <a:custGeom>
            <a:avLst/>
            <a:gdLst/>
            <a:ahLst/>
            <a:cxnLst/>
            <a:rect l="l" t="t" r="r" b="b"/>
            <a:pathLst>
              <a:path w="2896870" h="521334">
                <a:moveTo>
                  <a:pt x="0" y="521246"/>
                </a:moveTo>
                <a:lnTo>
                  <a:pt x="2896489" y="521246"/>
                </a:lnTo>
                <a:lnTo>
                  <a:pt x="2896489" y="0"/>
                </a:lnTo>
                <a:lnTo>
                  <a:pt x="0" y="0"/>
                </a:lnTo>
                <a:lnTo>
                  <a:pt x="0" y="521246"/>
                </a:lnTo>
                <a:close/>
              </a:path>
            </a:pathLst>
          </a:custGeom>
          <a:solidFill>
            <a:srgbClr val="31C9AC"/>
          </a:solidFill>
        </p:spPr>
        <p:txBody>
          <a:bodyPr wrap="square" lIns="0" tIns="0" rIns="0" bIns="0" rtlCol="0"/>
          <a:lstStyle/>
          <a:p>
            <a:endParaRPr/>
          </a:p>
        </p:txBody>
      </p:sp>
      <p:sp>
        <p:nvSpPr>
          <p:cNvPr id="4" name="object 4"/>
          <p:cNvSpPr txBox="1"/>
          <p:nvPr/>
        </p:nvSpPr>
        <p:spPr>
          <a:xfrm>
            <a:off x="9898506" y="1180719"/>
            <a:ext cx="1692275" cy="312420"/>
          </a:xfrm>
          <a:prstGeom prst="rect">
            <a:avLst/>
          </a:prstGeom>
        </p:spPr>
        <p:txBody>
          <a:bodyPr vert="horz" wrap="square" lIns="0" tIns="0" rIns="0" bIns="0" rtlCol="0">
            <a:spAutoFit/>
          </a:bodyPr>
          <a:lstStyle/>
          <a:p>
            <a:pPr marL="12700">
              <a:lnSpc>
                <a:spcPct val="100000"/>
              </a:lnSpc>
            </a:pPr>
            <a:r>
              <a:rPr sz="2000" b="1" i="1" spc="35" dirty="0">
                <a:solidFill>
                  <a:srgbClr val="FFFFFF"/>
                </a:solidFill>
                <a:latin typeface="Calibri"/>
                <a:cs typeface="Calibri"/>
              </a:rPr>
              <a:t>University</a:t>
            </a:r>
            <a:r>
              <a:rPr sz="2000" b="1" i="1" spc="-175" dirty="0">
                <a:solidFill>
                  <a:srgbClr val="FFFFFF"/>
                </a:solidFill>
                <a:latin typeface="Calibri"/>
                <a:cs typeface="Calibri"/>
              </a:rPr>
              <a:t> </a:t>
            </a:r>
            <a:r>
              <a:rPr sz="2000" b="1" i="1" spc="45" dirty="0">
                <a:solidFill>
                  <a:srgbClr val="FFFFFF"/>
                </a:solidFill>
                <a:latin typeface="Calibri"/>
                <a:cs typeface="Calibri"/>
              </a:rPr>
              <a:t>Tour</a:t>
            </a:r>
            <a:endParaRPr sz="2000">
              <a:latin typeface="Calibri"/>
              <a:cs typeface="Calibri"/>
            </a:endParaRPr>
          </a:p>
        </p:txBody>
      </p:sp>
      <p:sp>
        <p:nvSpPr>
          <p:cNvPr id="5" name="object 5"/>
          <p:cNvSpPr txBox="1"/>
          <p:nvPr/>
        </p:nvSpPr>
        <p:spPr>
          <a:xfrm>
            <a:off x="6952615" y="1074635"/>
            <a:ext cx="2098675" cy="389209"/>
          </a:xfrm>
          <a:prstGeom prst="rect">
            <a:avLst/>
          </a:prstGeom>
          <a:ln w="19049">
            <a:solidFill>
              <a:srgbClr val="31C9AC"/>
            </a:solidFill>
          </a:ln>
        </p:spPr>
        <p:txBody>
          <a:bodyPr vert="horz" wrap="square" lIns="0" tIns="111125" rIns="0" bIns="0" rtlCol="0">
            <a:spAutoFit/>
          </a:bodyPr>
          <a:lstStyle/>
          <a:p>
            <a:pPr marL="98425">
              <a:lnSpc>
                <a:spcPct val="100000"/>
              </a:lnSpc>
              <a:spcBef>
                <a:spcPts val="875"/>
              </a:spcBef>
            </a:pPr>
            <a:r>
              <a:rPr lang="en-US" b="1" i="1" spc="100" dirty="0">
                <a:solidFill>
                  <a:srgbClr val="FFFFFF"/>
                </a:solidFill>
                <a:cs typeface="Calibri"/>
              </a:rPr>
              <a:t>8/2017 </a:t>
            </a:r>
            <a:r>
              <a:rPr lang="en-US" b="1" i="1" spc="145" dirty="0">
                <a:solidFill>
                  <a:srgbClr val="FFFFFF"/>
                </a:solidFill>
                <a:cs typeface="Calibri"/>
              </a:rPr>
              <a:t>–</a:t>
            </a:r>
            <a:r>
              <a:rPr lang="en-US" b="1" i="1" spc="-170" dirty="0">
                <a:solidFill>
                  <a:srgbClr val="FFFFFF"/>
                </a:solidFill>
                <a:cs typeface="Calibri"/>
              </a:rPr>
              <a:t> </a:t>
            </a:r>
            <a:r>
              <a:rPr lang="en-US" b="1" i="1" spc="105" dirty="0">
                <a:solidFill>
                  <a:srgbClr val="FFFFFF"/>
                </a:solidFill>
                <a:cs typeface="Calibri"/>
              </a:rPr>
              <a:t>9/2017</a:t>
            </a:r>
            <a:endParaRPr lang="en-US" dirty="0">
              <a:cs typeface="Calibri"/>
            </a:endParaRPr>
          </a:p>
        </p:txBody>
      </p:sp>
      <p:sp>
        <p:nvSpPr>
          <p:cNvPr id="6" name="object 6"/>
          <p:cNvSpPr/>
          <p:nvPr/>
        </p:nvSpPr>
        <p:spPr>
          <a:xfrm>
            <a:off x="10722102" y="2103501"/>
            <a:ext cx="1136015" cy="1134110"/>
          </a:xfrm>
          <a:custGeom>
            <a:avLst/>
            <a:gdLst/>
            <a:ahLst/>
            <a:cxnLst/>
            <a:rect l="l" t="t" r="r" b="b"/>
            <a:pathLst>
              <a:path w="1136015" h="1134110">
                <a:moveTo>
                  <a:pt x="0" y="566927"/>
                </a:moveTo>
                <a:lnTo>
                  <a:pt x="2084" y="518018"/>
                </a:lnTo>
                <a:lnTo>
                  <a:pt x="8224" y="470262"/>
                </a:lnTo>
                <a:lnTo>
                  <a:pt x="18249" y="423831"/>
                </a:lnTo>
                <a:lnTo>
                  <a:pt x="31988" y="378894"/>
                </a:lnTo>
                <a:lnTo>
                  <a:pt x="49272" y="335622"/>
                </a:lnTo>
                <a:lnTo>
                  <a:pt x="69929" y="294186"/>
                </a:lnTo>
                <a:lnTo>
                  <a:pt x="93790" y="254754"/>
                </a:lnTo>
                <a:lnTo>
                  <a:pt x="120684" y="217499"/>
                </a:lnTo>
                <a:lnTo>
                  <a:pt x="150440" y="182590"/>
                </a:lnTo>
                <a:lnTo>
                  <a:pt x="182888" y="150197"/>
                </a:lnTo>
                <a:lnTo>
                  <a:pt x="217857" y="120490"/>
                </a:lnTo>
                <a:lnTo>
                  <a:pt x="255178" y="93641"/>
                </a:lnTo>
                <a:lnTo>
                  <a:pt x="294680" y="69819"/>
                </a:lnTo>
                <a:lnTo>
                  <a:pt x="336192" y="49195"/>
                </a:lnTo>
                <a:lnTo>
                  <a:pt x="379544" y="31939"/>
                </a:lnTo>
                <a:lnTo>
                  <a:pt x="424566" y="18221"/>
                </a:lnTo>
                <a:lnTo>
                  <a:pt x="471086" y="8211"/>
                </a:lnTo>
                <a:lnTo>
                  <a:pt x="518936" y="2081"/>
                </a:lnTo>
                <a:lnTo>
                  <a:pt x="567944" y="0"/>
                </a:lnTo>
                <a:lnTo>
                  <a:pt x="616951" y="2081"/>
                </a:lnTo>
                <a:lnTo>
                  <a:pt x="664801" y="8211"/>
                </a:lnTo>
                <a:lnTo>
                  <a:pt x="711321" y="18221"/>
                </a:lnTo>
                <a:lnTo>
                  <a:pt x="756343" y="31939"/>
                </a:lnTo>
                <a:lnTo>
                  <a:pt x="799695" y="49195"/>
                </a:lnTo>
                <a:lnTo>
                  <a:pt x="841207" y="69819"/>
                </a:lnTo>
                <a:lnTo>
                  <a:pt x="880709" y="93641"/>
                </a:lnTo>
                <a:lnTo>
                  <a:pt x="918030" y="120490"/>
                </a:lnTo>
                <a:lnTo>
                  <a:pt x="952999" y="150197"/>
                </a:lnTo>
                <a:lnTo>
                  <a:pt x="985447" y="182590"/>
                </a:lnTo>
                <a:lnTo>
                  <a:pt x="1015203" y="217499"/>
                </a:lnTo>
                <a:lnTo>
                  <a:pt x="1042097" y="254754"/>
                </a:lnTo>
                <a:lnTo>
                  <a:pt x="1065958" y="294186"/>
                </a:lnTo>
                <a:lnTo>
                  <a:pt x="1086615" y="335622"/>
                </a:lnTo>
                <a:lnTo>
                  <a:pt x="1103899" y="378894"/>
                </a:lnTo>
                <a:lnTo>
                  <a:pt x="1117638" y="423831"/>
                </a:lnTo>
                <a:lnTo>
                  <a:pt x="1127663" y="470262"/>
                </a:lnTo>
                <a:lnTo>
                  <a:pt x="1133803" y="518018"/>
                </a:lnTo>
                <a:lnTo>
                  <a:pt x="1135888" y="566927"/>
                </a:lnTo>
                <a:lnTo>
                  <a:pt x="1133803" y="615855"/>
                </a:lnTo>
                <a:lnTo>
                  <a:pt x="1127663" y="663625"/>
                </a:lnTo>
                <a:lnTo>
                  <a:pt x="1117638" y="710067"/>
                </a:lnTo>
                <a:lnTo>
                  <a:pt x="1103899" y="755011"/>
                </a:lnTo>
                <a:lnTo>
                  <a:pt x="1086615" y="798287"/>
                </a:lnTo>
                <a:lnTo>
                  <a:pt x="1065958" y="839726"/>
                </a:lnTo>
                <a:lnTo>
                  <a:pt x="1042097" y="879157"/>
                </a:lnTo>
                <a:lnTo>
                  <a:pt x="1015203" y="916410"/>
                </a:lnTo>
                <a:lnTo>
                  <a:pt x="985447" y="951315"/>
                </a:lnTo>
                <a:lnTo>
                  <a:pt x="952999" y="983703"/>
                </a:lnTo>
                <a:lnTo>
                  <a:pt x="918030" y="1013404"/>
                </a:lnTo>
                <a:lnTo>
                  <a:pt x="880709" y="1040246"/>
                </a:lnTo>
                <a:lnTo>
                  <a:pt x="841207" y="1064062"/>
                </a:lnTo>
                <a:lnTo>
                  <a:pt x="799695" y="1084679"/>
                </a:lnTo>
                <a:lnTo>
                  <a:pt x="756343" y="1101929"/>
                </a:lnTo>
                <a:lnTo>
                  <a:pt x="711321" y="1115642"/>
                </a:lnTo>
                <a:lnTo>
                  <a:pt x="664801" y="1125647"/>
                </a:lnTo>
                <a:lnTo>
                  <a:pt x="616951" y="1131775"/>
                </a:lnTo>
                <a:lnTo>
                  <a:pt x="567944" y="1133856"/>
                </a:lnTo>
                <a:lnTo>
                  <a:pt x="518936" y="1131775"/>
                </a:lnTo>
                <a:lnTo>
                  <a:pt x="471086" y="1125647"/>
                </a:lnTo>
                <a:lnTo>
                  <a:pt x="424566" y="1115642"/>
                </a:lnTo>
                <a:lnTo>
                  <a:pt x="379544" y="1101929"/>
                </a:lnTo>
                <a:lnTo>
                  <a:pt x="336192" y="1084679"/>
                </a:lnTo>
                <a:lnTo>
                  <a:pt x="294680" y="1064062"/>
                </a:lnTo>
                <a:lnTo>
                  <a:pt x="255178" y="1040246"/>
                </a:lnTo>
                <a:lnTo>
                  <a:pt x="217857" y="1013404"/>
                </a:lnTo>
                <a:lnTo>
                  <a:pt x="182888" y="983703"/>
                </a:lnTo>
                <a:lnTo>
                  <a:pt x="150440" y="951315"/>
                </a:lnTo>
                <a:lnTo>
                  <a:pt x="120684" y="916410"/>
                </a:lnTo>
                <a:lnTo>
                  <a:pt x="93790" y="879157"/>
                </a:lnTo>
                <a:lnTo>
                  <a:pt x="69929" y="839726"/>
                </a:lnTo>
                <a:lnTo>
                  <a:pt x="49272" y="798287"/>
                </a:lnTo>
                <a:lnTo>
                  <a:pt x="31988" y="755011"/>
                </a:lnTo>
                <a:lnTo>
                  <a:pt x="18249" y="710067"/>
                </a:lnTo>
                <a:lnTo>
                  <a:pt x="8224" y="663625"/>
                </a:lnTo>
                <a:lnTo>
                  <a:pt x="2084" y="615855"/>
                </a:lnTo>
                <a:lnTo>
                  <a:pt x="0" y="566927"/>
                </a:lnTo>
                <a:close/>
              </a:path>
            </a:pathLst>
          </a:custGeom>
          <a:ln w="28575">
            <a:solidFill>
              <a:srgbClr val="31C9AC"/>
            </a:solidFill>
            <a:prstDash val="lgDash"/>
          </a:ln>
        </p:spPr>
        <p:txBody>
          <a:bodyPr wrap="square" lIns="0" tIns="0" rIns="0" bIns="0" rtlCol="0"/>
          <a:lstStyle/>
          <a:p>
            <a:endParaRPr/>
          </a:p>
        </p:txBody>
      </p:sp>
      <p:sp>
        <p:nvSpPr>
          <p:cNvPr id="7" name="object 7"/>
          <p:cNvSpPr txBox="1"/>
          <p:nvPr/>
        </p:nvSpPr>
        <p:spPr>
          <a:xfrm>
            <a:off x="10969243" y="2363596"/>
            <a:ext cx="645795" cy="617220"/>
          </a:xfrm>
          <a:prstGeom prst="rect">
            <a:avLst/>
          </a:prstGeom>
        </p:spPr>
        <p:txBody>
          <a:bodyPr vert="horz" wrap="square" lIns="0" tIns="0" rIns="0" bIns="0" rtlCol="0">
            <a:spAutoFit/>
          </a:bodyPr>
          <a:lstStyle/>
          <a:p>
            <a:pPr algn="ctr">
              <a:lnSpc>
                <a:spcPct val="100000"/>
              </a:lnSpc>
            </a:pPr>
            <a:r>
              <a:rPr sz="2000" b="1" i="1" spc="75" dirty="0">
                <a:solidFill>
                  <a:srgbClr val="FFFFFF"/>
                </a:solidFill>
                <a:latin typeface="Calibri"/>
                <a:cs typeface="Calibri"/>
              </a:rPr>
              <a:t>Wh</a:t>
            </a:r>
            <a:r>
              <a:rPr sz="2000" b="1" i="1" spc="45" dirty="0">
                <a:solidFill>
                  <a:srgbClr val="FFFFFF"/>
                </a:solidFill>
                <a:latin typeface="Calibri"/>
                <a:cs typeface="Calibri"/>
              </a:rPr>
              <a:t>a</a:t>
            </a:r>
            <a:r>
              <a:rPr sz="2000" b="1" i="1" spc="60" dirty="0">
                <a:solidFill>
                  <a:srgbClr val="FFFFFF"/>
                </a:solidFill>
                <a:latin typeface="Calibri"/>
                <a:cs typeface="Calibri"/>
              </a:rPr>
              <a:t>t</a:t>
            </a:r>
            <a:endParaRPr sz="2000">
              <a:latin typeface="Calibri"/>
              <a:cs typeface="Calibri"/>
            </a:endParaRPr>
          </a:p>
          <a:p>
            <a:pPr algn="ctr">
              <a:lnSpc>
                <a:spcPct val="100000"/>
              </a:lnSpc>
            </a:pPr>
            <a:r>
              <a:rPr sz="2000" b="1" i="1" spc="-45" dirty="0">
                <a:solidFill>
                  <a:srgbClr val="FFFFFF"/>
                </a:solidFill>
                <a:latin typeface="Calibri"/>
                <a:cs typeface="Calibri"/>
              </a:rPr>
              <a:t>?</a:t>
            </a:r>
            <a:endParaRPr sz="2000">
              <a:latin typeface="Calibri"/>
              <a:cs typeface="Calibri"/>
            </a:endParaRPr>
          </a:p>
        </p:txBody>
      </p:sp>
      <p:sp>
        <p:nvSpPr>
          <p:cNvPr id="8" name="object 8"/>
          <p:cNvSpPr txBox="1"/>
          <p:nvPr/>
        </p:nvSpPr>
        <p:spPr>
          <a:xfrm>
            <a:off x="1022705" y="2164969"/>
            <a:ext cx="9391015" cy="831215"/>
          </a:xfrm>
          <a:prstGeom prst="rect">
            <a:avLst/>
          </a:prstGeom>
        </p:spPr>
        <p:txBody>
          <a:bodyPr vert="horz" wrap="square" lIns="0" tIns="0" rIns="0" bIns="0" rtlCol="0">
            <a:spAutoFit/>
          </a:bodyPr>
          <a:lstStyle/>
          <a:p>
            <a:pPr marL="70485" marR="5080" indent="-58419" algn="r">
              <a:lnSpc>
                <a:spcPct val="100000"/>
              </a:lnSpc>
            </a:pPr>
            <a:r>
              <a:rPr sz="1800" i="1" spc="50" dirty="0">
                <a:solidFill>
                  <a:srgbClr val="FFFFFF"/>
                </a:solidFill>
                <a:latin typeface="Calibri"/>
                <a:cs typeface="Calibri"/>
              </a:rPr>
              <a:t>A </a:t>
            </a:r>
            <a:r>
              <a:rPr sz="1800" i="1" spc="-15" dirty="0">
                <a:solidFill>
                  <a:srgbClr val="FFFFFF"/>
                </a:solidFill>
                <a:latin typeface="Calibri"/>
                <a:cs typeface="Calibri"/>
              </a:rPr>
              <a:t>series </a:t>
            </a:r>
            <a:r>
              <a:rPr sz="1800" i="1" dirty="0">
                <a:solidFill>
                  <a:srgbClr val="FFFFFF"/>
                </a:solidFill>
                <a:latin typeface="Calibri"/>
                <a:cs typeface="Calibri"/>
              </a:rPr>
              <a:t>of </a:t>
            </a:r>
            <a:r>
              <a:rPr sz="1800" i="1" spc="-10" dirty="0">
                <a:solidFill>
                  <a:srgbClr val="FFFFFF"/>
                </a:solidFill>
                <a:latin typeface="Calibri"/>
                <a:cs typeface="Calibri"/>
              </a:rPr>
              <a:t>workshops </a:t>
            </a:r>
            <a:r>
              <a:rPr sz="1800" i="1" dirty="0">
                <a:solidFill>
                  <a:srgbClr val="FFFFFF"/>
                </a:solidFill>
                <a:latin typeface="Calibri"/>
                <a:cs typeface="Calibri"/>
              </a:rPr>
              <a:t>expected </a:t>
            </a:r>
            <a:r>
              <a:rPr sz="1800" i="1" spc="5" dirty="0">
                <a:solidFill>
                  <a:srgbClr val="FFFFFF"/>
                </a:solidFill>
                <a:latin typeface="Calibri"/>
                <a:cs typeface="Calibri"/>
              </a:rPr>
              <a:t>to </a:t>
            </a:r>
            <a:r>
              <a:rPr sz="1800" i="1" spc="-10" dirty="0">
                <a:solidFill>
                  <a:srgbClr val="FFFFFF"/>
                </a:solidFill>
                <a:latin typeface="Calibri"/>
                <a:cs typeface="Calibri"/>
              </a:rPr>
              <a:t>be </a:t>
            </a:r>
            <a:r>
              <a:rPr sz="1800" i="1" spc="-20" dirty="0">
                <a:solidFill>
                  <a:srgbClr val="FFFFFF"/>
                </a:solidFill>
                <a:latin typeface="Calibri"/>
                <a:cs typeface="Calibri"/>
              </a:rPr>
              <a:t>organized </a:t>
            </a:r>
            <a:r>
              <a:rPr sz="1800" i="1" spc="-10" dirty="0">
                <a:solidFill>
                  <a:srgbClr val="FFFFFF"/>
                </a:solidFill>
                <a:latin typeface="Calibri"/>
                <a:cs typeface="Calibri"/>
              </a:rPr>
              <a:t>at </a:t>
            </a:r>
            <a:r>
              <a:rPr sz="1800" i="1" dirty="0">
                <a:solidFill>
                  <a:srgbClr val="FFFFFF"/>
                </a:solidFill>
                <a:latin typeface="Calibri"/>
                <a:cs typeface="Calibri"/>
              </a:rPr>
              <a:t>top </a:t>
            </a:r>
            <a:r>
              <a:rPr sz="1800" i="1" spc="-10" dirty="0">
                <a:solidFill>
                  <a:srgbClr val="FFFFFF"/>
                </a:solidFill>
                <a:latin typeface="Calibri"/>
                <a:cs typeface="Calibri"/>
              </a:rPr>
              <a:t>universities </a:t>
            </a:r>
            <a:r>
              <a:rPr sz="1800" i="1" spc="5" dirty="0">
                <a:solidFill>
                  <a:srgbClr val="FFFFFF"/>
                </a:solidFill>
                <a:latin typeface="Calibri"/>
                <a:cs typeface="Calibri"/>
              </a:rPr>
              <a:t>to </a:t>
            </a:r>
            <a:r>
              <a:rPr sz="1800" b="1" i="1" spc="5" dirty="0">
                <a:solidFill>
                  <a:srgbClr val="FFFFFF"/>
                </a:solidFill>
                <a:latin typeface="Calibri"/>
                <a:cs typeface="Calibri"/>
              </a:rPr>
              <a:t>raise </a:t>
            </a:r>
            <a:r>
              <a:rPr sz="1800" b="1" i="1" spc="30" dirty="0">
                <a:solidFill>
                  <a:srgbClr val="FFFFFF"/>
                </a:solidFill>
                <a:latin typeface="Calibri"/>
                <a:cs typeface="Calibri"/>
              </a:rPr>
              <a:t>youth </a:t>
            </a:r>
            <a:r>
              <a:rPr sz="1800" b="1" i="1" spc="5" dirty="0">
                <a:solidFill>
                  <a:srgbClr val="FFFFFF"/>
                </a:solidFill>
                <a:latin typeface="Calibri"/>
                <a:cs typeface="Calibri"/>
              </a:rPr>
              <a:t>awareness</a:t>
            </a:r>
            <a:r>
              <a:rPr sz="1800" b="1" i="1" spc="85" dirty="0">
                <a:solidFill>
                  <a:srgbClr val="FFFFFF"/>
                </a:solidFill>
                <a:latin typeface="Calibri"/>
                <a:cs typeface="Calibri"/>
              </a:rPr>
              <a:t> </a:t>
            </a:r>
            <a:r>
              <a:rPr sz="1800" i="1" spc="-70" dirty="0">
                <a:solidFill>
                  <a:srgbClr val="FFFFFF"/>
                </a:solidFill>
                <a:latin typeface="Calibri"/>
                <a:cs typeface="Calibri"/>
              </a:rPr>
              <a:t>&amp;</a:t>
            </a:r>
            <a:r>
              <a:rPr sz="1800" i="1" spc="55" dirty="0">
                <a:solidFill>
                  <a:srgbClr val="FFFFFF"/>
                </a:solidFill>
                <a:latin typeface="Calibri"/>
                <a:cs typeface="Calibri"/>
              </a:rPr>
              <a:t> </a:t>
            </a:r>
            <a:r>
              <a:rPr sz="1800" b="1" i="1" spc="10" dirty="0">
                <a:solidFill>
                  <a:srgbClr val="FFFFFF"/>
                </a:solidFill>
                <a:latin typeface="Calibri"/>
                <a:cs typeface="Calibri"/>
              </a:rPr>
              <a:t>equip  </a:t>
            </a:r>
            <a:r>
              <a:rPr sz="1800" b="1" i="1" spc="5" dirty="0">
                <a:solidFill>
                  <a:srgbClr val="FFFFFF"/>
                </a:solidFill>
                <a:latin typeface="Calibri"/>
                <a:cs typeface="Calibri"/>
              </a:rPr>
              <a:t>knowledge </a:t>
            </a:r>
            <a:r>
              <a:rPr sz="1800" i="1" spc="-5" dirty="0">
                <a:solidFill>
                  <a:srgbClr val="FFFFFF"/>
                </a:solidFill>
                <a:latin typeface="Calibri"/>
                <a:cs typeface="Calibri"/>
              </a:rPr>
              <a:t>about the </a:t>
            </a:r>
            <a:r>
              <a:rPr sz="1800" i="1" spc="-10" dirty="0">
                <a:solidFill>
                  <a:srgbClr val="FFFFFF"/>
                </a:solidFill>
                <a:latin typeface="Calibri"/>
                <a:cs typeface="Calibri"/>
              </a:rPr>
              <a:t>importance </a:t>
            </a:r>
            <a:r>
              <a:rPr sz="1800" b="1" i="1" spc="15" dirty="0">
                <a:solidFill>
                  <a:srgbClr val="FFFFFF"/>
                </a:solidFill>
                <a:latin typeface="Calibri"/>
                <a:cs typeface="Calibri"/>
              </a:rPr>
              <a:t>of </a:t>
            </a:r>
            <a:r>
              <a:rPr sz="1800" b="1" i="1" spc="55" dirty="0">
                <a:solidFill>
                  <a:srgbClr val="FFFFFF"/>
                </a:solidFill>
                <a:latin typeface="Calibri"/>
                <a:cs typeface="Calibri"/>
              </a:rPr>
              <a:t>SDGs</a:t>
            </a:r>
            <a:r>
              <a:rPr sz="1800" i="1" spc="55" dirty="0">
                <a:solidFill>
                  <a:srgbClr val="FFFFFF"/>
                </a:solidFill>
                <a:latin typeface="Calibri"/>
                <a:cs typeface="Calibri"/>
              </a:rPr>
              <a:t>. </a:t>
            </a:r>
            <a:r>
              <a:rPr sz="1800" i="1" spc="5" dirty="0">
                <a:solidFill>
                  <a:srgbClr val="FFFFFF"/>
                </a:solidFill>
                <a:latin typeface="Calibri"/>
                <a:cs typeface="Calibri"/>
              </a:rPr>
              <a:t>These </a:t>
            </a:r>
            <a:r>
              <a:rPr sz="1800" i="1" dirty="0">
                <a:solidFill>
                  <a:srgbClr val="FFFFFF"/>
                </a:solidFill>
                <a:latin typeface="Calibri"/>
                <a:cs typeface="Calibri"/>
              </a:rPr>
              <a:t>events </a:t>
            </a:r>
            <a:r>
              <a:rPr sz="1800" i="1" spc="-15" dirty="0">
                <a:solidFill>
                  <a:srgbClr val="FFFFFF"/>
                </a:solidFill>
                <a:latin typeface="Calibri"/>
                <a:cs typeface="Calibri"/>
              </a:rPr>
              <a:t>also </a:t>
            </a:r>
            <a:r>
              <a:rPr sz="1800" i="1" spc="-30" dirty="0">
                <a:solidFill>
                  <a:srgbClr val="FFFFFF"/>
                </a:solidFill>
                <a:latin typeface="Calibri"/>
                <a:cs typeface="Calibri"/>
              </a:rPr>
              <a:t>give </a:t>
            </a:r>
            <a:r>
              <a:rPr sz="1800" i="1" dirty="0">
                <a:solidFill>
                  <a:srgbClr val="FFFFFF"/>
                </a:solidFill>
                <a:latin typeface="Calibri"/>
                <a:cs typeface="Calibri"/>
              </a:rPr>
              <a:t>students </a:t>
            </a:r>
            <a:r>
              <a:rPr sz="1800" i="1" spc="5" dirty="0">
                <a:solidFill>
                  <a:srgbClr val="FFFFFF"/>
                </a:solidFill>
                <a:latin typeface="Calibri"/>
                <a:cs typeface="Calibri"/>
              </a:rPr>
              <a:t>spaces to</a:t>
            </a:r>
            <a:r>
              <a:rPr sz="1800" i="1" spc="75" dirty="0">
                <a:solidFill>
                  <a:srgbClr val="FFFFFF"/>
                </a:solidFill>
                <a:latin typeface="Calibri"/>
                <a:cs typeface="Calibri"/>
              </a:rPr>
              <a:t> </a:t>
            </a:r>
            <a:r>
              <a:rPr sz="1800" b="1" i="1" spc="25" dirty="0">
                <a:solidFill>
                  <a:srgbClr val="FFFFFF"/>
                </a:solidFill>
                <a:latin typeface="Calibri"/>
                <a:cs typeface="Calibri"/>
              </a:rPr>
              <a:t>enhance</a:t>
            </a:r>
            <a:r>
              <a:rPr sz="1800" b="1" i="1" spc="-15" dirty="0">
                <a:solidFill>
                  <a:srgbClr val="FFFFFF"/>
                </a:solidFill>
                <a:latin typeface="Calibri"/>
                <a:cs typeface="Calibri"/>
              </a:rPr>
              <a:t> </a:t>
            </a:r>
            <a:r>
              <a:rPr sz="1800" b="1" i="1" spc="20" dirty="0">
                <a:solidFill>
                  <a:srgbClr val="FFFFFF"/>
                </a:solidFill>
                <a:latin typeface="Calibri"/>
                <a:cs typeface="Calibri"/>
              </a:rPr>
              <a:t>their </a:t>
            </a:r>
            <a:r>
              <a:rPr sz="1800" b="1" i="1" spc="5" dirty="0">
                <a:solidFill>
                  <a:srgbClr val="FFFFFF"/>
                </a:solidFill>
                <a:latin typeface="Calibri"/>
                <a:cs typeface="Calibri"/>
              </a:rPr>
              <a:t> </a:t>
            </a:r>
            <a:r>
              <a:rPr sz="1800" b="1" i="1" spc="20" dirty="0">
                <a:solidFill>
                  <a:srgbClr val="FFFFFF"/>
                </a:solidFill>
                <a:latin typeface="Calibri"/>
                <a:cs typeface="Calibri"/>
              </a:rPr>
              <a:t>solution-oriented </a:t>
            </a:r>
            <a:r>
              <a:rPr sz="1800" b="1" i="1" spc="15" dirty="0">
                <a:solidFill>
                  <a:srgbClr val="FFFFFF"/>
                </a:solidFill>
                <a:latin typeface="Calibri"/>
                <a:cs typeface="Calibri"/>
              </a:rPr>
              <a:t>mindset </a:t>
            </a:r>
            <a:r>
              <a:rPr sz="1800" i="1" spc="5" dirty="0">
                <a:solidFill>
                  <a:srgbClr val="FFFFFF"/>
                </a:solidFill>
                <a:latin typeface="Calibri"/>
                <a:cs typeface="Calibri"/>
              </a:rPr>
              <a:t>to </a:t>
            </a:r>
            <a:r>
              <a:rPr sz="1800" i="1" spc="-5" dirty="0">
                <a:solidFill>
                  <a:srgbClr val="FFFFFF"/>
                </a:solidFill>
                <a:latin typeface="Calibri"/>
                <a:cs typeface="Calibri"/>
              </a:rPr>
              <a:t>solve social </a:t>
            </a:r>
            <a:r>
              <a:rPr sz="1800" i="1" spc="-10" dirty="0">
                <a:solidFill>
                  <a:srgbClr val="FFFFFF"/>
                </a:solidFill>
                <a:latin typeface="Calibri"/>
                <a:cs typeface="Calibri"/>
              </a:rPr>
              <a:t>issues and for </a:t>
            </a:r>
            <a:r>
              <a:rPr sz="1800" i="1" spc="-15" dirty="0">
                <a:solidFill>
                  <a:srgbClr val="FFFFFF"/>
                </a:solidFill>
                <a:latin typeface="Calibri"/>
                <a:cs typeface="Calibri"/>
              </a:rPr>
              <a:t>their further career </a:t>
            </a:r>
            <a:r>
              <a:rPr sz="1800" i="1" spc="5" dirty="0">
                <a:solidFill>
                  <a:srgbClr val="FFFFFF"/>
                </a:solidFill>
                <a:latin typeface="Calibri"/>
                <a:cs typeface="Calibri"/>
              </a:rPr>
              <a:t> </a:t>
            </a:r>
            <a:r>
              <a:rPr sz="1800" i="1" spc="-10" dirty="0">
                <a:solidFill>
                  <a:srgbClr val="FFFFFF"/>
                </a:solidFill>
                <a:latin typeface="Calibri"/>
                <a:cs typeface="Calibri"/>
              </a:rPr>
              <a:t>development</a:t>
            </a:r>
            <a:endParaRPr sz="1800">
              <a:latin typeface="Calibri"/>
              <a:cs typeface="Calibri"/>
            </a:endParaRPr>
          </a:p>
        </p:txBody>
      </p:sp>
      <p:sp>
        <p:nvSpPr>
          <p:cNvPr id="9" name="object 9"/>
          <p:cNvSpPr txBox="1"/>
          <p:nvPr/>
        </p:nvSpPr>
        <p:spPr>
          <a:xfrm>
            <a:off x="2087117" y="3784434"/>
            <a:ext cx="1592580" cy="472440"/>
          </a:xfrm>
          <a:prstGeom prst="rect">
            <a:avLst/>
          </a:prstGeom>
          <a:solidFill>
            <a:srgbClr val="387B7D"/>
          </a:solidFill>
        </p:spPr>
        <p:txBody>
          <a:bodyPr vert="horz" wrap="square" lIns="0" tIns="96520" rIns="0" bIns="0" rtlCol="0">
            <a:spAutoFit/>
          </a:bodyPr>
          <a:lstStyle/>
          <a:p>
            <a:pPr marL="422275">
              <a:lnSpc>
                <a:spcPct val="100000"/>
              </a:lnSpc>
              <a:spcBef>
                <a:spcPts val="760"/>
              </a:spcBef>
            </a:pPr>
            <a:r>
              <a:rPr sz="1800" b="1" i="1" spc="20" dirty="0">
                <a:solidFill>
                  <a:srgbClr val="FFFFFF"/>
                </a:solidFill>
                <a:latin typeface="Calibri"/>
                <a:cs typeface="Calibri"/>
              </a:rPr>
              <a:t>Sharing</a:t>
            </a:r>
            <a:endParaRPr sz="1800">
              <a:latin typeface="Calibri"/>
              <a:cs typeface="Calibri"/>
            </a:endParaRPr>
          </a:p>
        </p:txBody>
      </p:sp>
      <p:sp>
        <p:nvSpPr>
          <p:cNvPr id="10" name="object 10"/>
          <p:cNvSpPr/>
          <p:nvPr/>
        </p:nvSpPr>
        <p:spPr>
          <a:xfrm>
            <a:off x="555663" y="3429634"/>
            <a:ext cx="1136015" cy="1134110"/>
          </a:xfrm>
          <a:custGeom>
            <a:avLst/>
            <a:gdLst/>
            <a:ahLst/>
            <a:cxnLst/>
            <a:rect l="l" t="t" r="r" b="b"/>
            <a:pathLst>
              <a:path w="1136014" h="1134110">
                <a:moveTo>
                  <a:pt x="0" y="566927"/>
                </a:moveTo>
                <a:lnTo>
                  <a:pt x="2084" y="518000"/>
                </a:lnTo>
                <a:lnTo>
                  <a:pt x="8225" y="470230"/>
                </a:lnTo>
                <a:lnTo>
                  <a:pt x="18251" y="423788"/>
                </a:lnTo>
                <a:lnTo>
                  <a:pt x="31991" y="378844"/>
                </a:lnTo>
                <a:lnTo>
                  <a:pt x="49276" y="335568"/>
                </a:lnTo>
                <a:lnTo>
                  <a:pt x="69935" y="294129"/>
                </a:lnTo>
                <a:lnTo>
                  <a:pt x="93798" y="254698"/>
                </a:lnTo>
                <a:lnTo>
                  <a:pt x="120693" y="217445"/>
                </a:lnTo>
                <a:lnTo>
                  <a:pt x="150451" y="182540"/>
                </a:lnTo>
                <a:lnTo>
                  <a:pt x="182901" y="150152"/>
                </a:lnTo>
                <a:lnTo>
                  <a:pt x="217873" y="120451"/>
                </a:lnTo>
                <a:lnTo>
                  <a:pt x="255196" y="93609"/>
                </a:lnTo>
                <a:lnTo>
                  <a:pt x="294699" y="69793"/>
                </a:lnTo>
                <a:lnTo>
                  <a:pt x="336213" y="49176"/>
                </a:lnTo>
                <a:lnTo>
                  <a:pt x="379567" y="31926"/>
                </a:lnTo>
                <a:lnTo>
                  <a:pt x="424589" y="18213"/>
                </a:lnTo>
                <a:lnTo>
                  <a:pt x="471111" y="8208"/>
                </a:lnTo>
                <a:lnTo>
                  <a:pt x="518961" y="2080"/>
                </a:lnTo>
                <a:lnTo>
                  <a:pt x="567969" y="0"/>
                </a:lnTo>
                <a:lnTo>
                  <a:pt x="616968" y="2080"/>
                </a:lnTo>
                <a:lnTo>
                  <a:pt x="664812" y="8208"/>
                </a:lnTo>
                <a:lnTo>
                  <a:pt x="711330" y="18213"/>
                </a:lnTo>
                <a:lnTo>
                  <a:pt x="756351" y="31926"/>
                </a:lnTo>
                <a:lnTo>
                  <a:pt x="799704" y="49176"/>
                </a:lnTo>
                <a:lnTo>
                  <a:pt x="841219" y="69793"/>
                </a:lnTo>
                <a:lnTo>
                  <a:pt x="880726" y="93609"/>
                </a:lnTo>
                <a:lnTo>
                  <a:pt x="918052" y="120451"/>
                </a:lnTo>
                <a:lnTo>
                  <a:pt x="953029" y="150152"/>
                </a:lnTo>
                <a:lnTo>
                  <a:pt x="985485" y="182540"/>
                </a:lnTo>
                <a:lnTo>
                  <a:pt x="1015249" y="217445"/>
                </a:lnTo>
                <a:lnTo>
                  <a:pt x="1042150" y="254698"/>
                </a:lnTo>
                <a:lnTo>
                  <a:pt x="1066019" y="294129"/>
                </a:lnTo>
                <a:lnTo>
                  <a:pt x="1086683" y="335568"/>
                </a:lnTo>
                <a:lnTo>
                  <a:pt x="1103974" y="378844"/>
                </a:lnTo>
                <a:lnTo>
                  <a:pt x="1117719" y="423788"/>
                </a:lnTo>
                <a:lnTo>
                  <a:pt x="1127748" y="470230"/>
                </a:lnTo>
                <a:lnTo>
                  <a:pt x="1133891" y="518000"/>
                </a:lnTo>
                <a:lnTo>
                  <a:pt x="1135976" y="566927"/>
                </a:lnTo>
                <a:lnTo>
                  <a:pt x="1133891" y="615837"/>
                </a:lnTo>
                <a:lnTo>
                  <a:pt x="1127748" y="663593"/>
                </a:lnTo>
                <a:lnTo>
                  <a:pt x="1117719" y="710024"/>
                </a:lnTo>
                <a:lnTo>
                  <a:pt x="1103974" y="754961"/>
                </a:lnTo>
                <a:lnTo>
                  <a:pt x="1086683" y="798233"/>
                </a:lnTo>
                <a:lnTo>
                  <a:pt x="1066019" y="839669"/>
                </a:lnTo>
                <a:lnTo>
                  <a:pt x="1042150" y="879101"/>
                </a:lnTo>
                <a:lnTo>
                  <a:pt x="1015249" y="916356"/>
                </a:lnTo>
                <a:lnTo>
                  <a:pt x="985485" y="951265"/>
                </a:lnTo>
                <a:lnTo>
                  <a:pt x="953029" y="983658"/>
                </a:lnTo>
                <a:lnTo>
                  <a:pt x="918052" y="1013365"/>
                </a:lnTo>
                <a:lnTo>
                  <a:pt x="880726" y="1040214"/>
                </a:lnTo>
                <a:lnTo>
                  <a:pt x="841219" y="1064036"/>
                </a:lnTo>
                <a:lnTo>
                  <a:pt x="799704" y="1084660"/>
                </a:lnTo>
                <a:lnTo>
                  <a:pt x="756351" y="1101916"/>
                </a:lnTo>
                <a:lnTo>
                  <a:pt x="711330" y="1115634"/>
                </a:lnTo>
                <a:lnTo>
                  <a:pt x="664812" y="1125644"/>
                </a:lnTo>
                <a:lnTo>
                  <a:pt x="616968" y="1131774"/>
                </a:lnTo>
                <a:lnTo>
                  <a:pt x="567969" y="1133856"/>
                </a:lnTo>
                <a:lnTo>
                  <a:pt x="518961" y="1131774"/>
                </a:lnTo>
                <a:lnTo>
                  <a:pt x="471111" y="1125644"/>
                </a:lnTo>
                <a:lnTo>
                  <a:pt x="424589" y="1115634"/>
                </a:lnTo>
                <a:lnTo>
                  <a:pt x="379567" y="1101916"/>
                </a:lnTo>
                <a:lnTo>
                  <a:pt x="336213" y="1084660"/>
                </a:lnTo>
                <a:lnTo>
                  <a:pt x="294699" y="1064036"/>
                </a:lnTo>
                <a:lnTo>
                  <a:pt x="255196" y="1040214"/>
                </a:lnTo>
                <a:lnTo>
                  <a:pt x="217873" y="1013365"/>
                </a:lnTo>
                <a:lnTo>
                  <a:pt x="182901" y="983658"/>
                </a:lnTo>
                <a:lnTo>
                  <a:pt x="150451" y="951265"/>
                </a:lnTo>
                <a:lnTo>
                  <a:pt x="120693" y="916356"/>
                </a:lnTo>
                <a:lnTo>
                  <a:pt x="93798" y="879101"/>
                </a:lnTo>
                <a:lnTo>
                  <a:pt x="69935" y="839669"/>
                </a:lnTo>
                <a:lnTo>
                  <a:pt x="49276" y="798233"/>
                </a:lnTo>
                <a:lnTo>
                  <a:pt x="31991" y="754961"/>
                </a:lnTo>
                <a:lnTo>
                  <a:pt x="18251" y="710024"/>
                </a:lnTo>
                <a:lnTo>
                  <a:pt x="8225" y="663593"/>
                </a:lnTo>
                <a:lnTo>
                  <a:pt x="2084" y="615837"/>
                </a:lnTo>
                <a:lnTo>
                  <a:pt x="0" y="566927"/>
                </a:lnTo>
                <a:close/>
              </a:path>
            </a:pathLst>
          </a:custGeom>
          <a:ln w="28575">
            <a:solidFill>
              <a:srgbClr val="31C9AC"/>
            </a:solidFill>
            <a:prstDash val="lgDash"/>
          </a:ln>
        </p:spPr>
        <p:txBody>
          <a:bodyPr wrap="square" lIns="0" tIns="0" rIns="0" bIns="0" rtlCol="0"/>
          <a:lstStyle/>
          <a:p>
            <a:endParaRPr/>
          </a:p>
        </p:txBody>
      </p:sp>
      <p:sp>
        <p:nvSpPr>
          <p:cNvPr id="11" name="object 11"/>
          <p:cNvSpPr txBox="1"/>
          <p:nvPr/>
        </p:nvSpPr>
        <p:spPr>
          <a:xfrm>
            <a:off x="856284" y="3690111"/>
            <a:ext cx="535940" cy="617220"/>
          </a:xfrm>
          <a:prstGeom prst="rect">
            <a:avLst/>
          </a:prstGeom>
        </p:spPr>
        <p:txBody>
          <a:bodyPr vert="horz" wrap="square" lIns="0" tIns="0" rIns="0" bIns="0" rtlCol="0">
            <a:spAutoFit/>
          </a:bodyPr>
          <a:lstStyle/>
          <a:p>
            <a:pPr algn="ctr">
              <a:lnSpc>
                <a:spcPct val="100000"/>
              </a:lnSpc>
            </a:pPr>
            <a:r>
              <a:rPr sz="2000" b="1" i="1" spc="70" dirty="0">
                <a:solidFill>
                  <a:srgbClr val="FFFFFF"/>
                </a:solidFill>
                <a:latin typeface="Calibri"/>
                <a:cs typeface="Calibri"/>
              </a:rPr>
              <a:t>How</a:t>
            </a:r>
            <a:endParaRPr sz="2000">
              <a:latin typeface="Calibri"/>
              <a:cs typeface="Calibri"/>
            </a:endParaRPr>
          </a:p>
          <a:p>
            <a:pPr algn="ctr">
              <a:lnSpc>
                <a:spcPct val="100000"/>
              </a:lnSpc>
            </a:pPr>
            <a:r>
              <a:rPr sz="2000" b="1" i="1" spc="-45" dirty="0">
                <a:solidFill>
                  <a:srgbClr val="FFFFFF"/>
                </a:solidFill>
                <a:latin typeface="Calibri"/>
                <a:cs typeface="Calibri"/>
              </a:rPr>
              <a:t>?</a:t>
            </a:r>
            <a:endParaRPr sz="2000">
              <a:latin typeface="Calibri"/>
              <a:cs typeface="Calibri"/>
            </a:endParaRPr>
          </a:p>
        </p:txBody>
      </p:sp>
      <p:sp>
        <p:nvSpPr>
          <p:cNvPr id="12" name="object 12"/>
          <p:cNvSpPr txBox="1"/>
          <p:nvPr/>
        </p:nvSpPr>
        <p:spPr>
          <a:xfrm>
            <a:off x="6413246" y="3790784"/>
            <a:ext cx="1592580" cy="472440"/>
          </a:xfrm>
          <a:prstGeom prst="rect">
            <a:avLst/>
          </a:prstGeom>
          <a:solidFill>
            <a:srgbClr val="387B7D"/>
          </a:solidFill>
        </p:spPr>
        <p:txBody>
          <a:bodyPr vert="horz" wrap="square" lIns="0" tIns="96520" rIns="0" bIns="0" rtlCol="0">
            <a:spAutoFit/>
          </a:bodyPr>
          <a:lstStyle/>
          <a:p>
            <a:pPr marL="257175">
              <a:lnSpc>
                <a:spcPct val="100000"/>
              </a:lnSpc>
              <a:spcBef>
                <a:spcPts val="760"/>
              </a:spcBef>
            </a:pPr>
            <a:r>
              <a:rPr sz="1800" b="1" i="1" spc="45" dirty="0">
                <a:solidFill>
                  <a:srgbClr val="FFFFFF"/>
                </a:solidFill>
                <a:latin typeface="Calibri"/>
                <a:cs typeface="Calibri"/>
              </a:rPr>
              <a:t>Lab</a:t>
            </a:r>
            <a:r>
              <a:rPr sz="1800" b="1" i="1" spc="-110" dirty="0">
                <a:solidFill>
                  <a:srgbClr val="FFFFFF"/>
                </a:solidFill>
                <a:latin typeface="Calibri"/>
                <a:cs typeface="Calibri"/>
              </a:rPr>
              <a:t> </a:t>
            </a:r>
            <a:r>
              <a:rPr sz="1800" b="1" i="1" spc="35" dirty="0">
                <a:solidFill>
                  <a:srgbClr val="FFFFFF"/>
                </a:solidFill>
                <a:latin typeface="Calibri"/>
                <a:cs typeface="Calibri"/>
              </a:rPr>
              <a:t>Spaces</a:t>
            </a:r>
            <a:endParaRPr sz="1800">
              <a:latin typeface="Calibri"/>
              <a:cs typeface="Calibri"/>
            </a:endParaRPr>
          </a:p>
        </p:txBody>
      </p:sp>
      <p:sp>
        <p:nvSpPr>
          <p:cNvPr id="13" name="object 13"/>
          <p:cNvSpPr txBox="1"/>
          <p:nvPr/>
        </p:nvSpPr>
        <p:spPr>
          <a:xfrm>
            <a:off x="8389239" y="3792181"/>
            <a:ext cx="1116965" cy="472440"/>
          </a:xfrm>
          <a:prstGeom prst="rect">
            <a:avLst/>
          </a:prstGeom>
          <a:solidFill>
            <a:srgbClr val="387B7D"/>
          </a:solidFill>
        </p:spPr>
        <p:txBody>
          <a:bodyPr vert="horz" wrap="square" lIns="0" tIns="96520" rIns="0" bIns="0" rtlCol="0">
            <a:spAutoFit/>
          </a:bodyPr>
          <a:lstStyle/>
          <a:p>
            <a:pPr marL="107950">
              <a:lnSpc>
                <a:spcPct val="100000"/>
              </a:lnSpc>
              <a:spcBef>
                <a:spcPts val="760"/>
              </a:spcBef>
            </a:pPr>
            <a:r>
              <a:rPr sz="1800" b="1" i="1" spc="25" dirty="0">
                <a:solidFill>
                  <a:srgbClr val="FFFFFF"/>
                </a:solidFill>
                <a:latin typeface="Calibri"/>
                <a:cs typeface="Calibri"/>
              </a:rPr>
              <a:t>Debating</a:t>
            </a:r>
            <a:endParaRPr sz="1800">
              <a:latin typeface="Calibri"/>
              <a:cs typeface="Calibri"/>
            </a:endParaRPr>
          </a:p>
        </p:txBody>
      </p:sp>
      <p:sp>
        <p:nvSpPr>
          <p:cNvPr id="14" name="object 14"/>
          <p:cNvSpPr txBox="1"/>
          <p:nvPr/>
        </p:nvSpPr>
        <p:spPr>
          <a:xfrm>
            <a:off x="9889997" y="3784434"/>
            <a:ext cx="1968500" cy="472440"/>
          </a:xfrm>
          <a:prstGeom prst="rect">
            <a:avLst/>
          </a:prstGeom>
          <a:solidFill>
            <a:srgbClr val="387B7D"/>
          </a:solidFill>
        </p:spPr>
        <p:txBody>
          <a:bodyPr vert="horz" wrap="square" lIns="0" tIns="96520" rIns="0" bIns="0" rtlCol="0">
            <a:spAutoFit/>
          </a:bodyPr>
          <a:lstStyle/>
          <a:p>
            <a:pPr marL="94615">
              <a:lnSpc>
                <a:spcPct val="100000"/>
              </a:lnSpc>
              <a:spcBef>
                <a:spcPts val="760"/>
              </a:spcBef>
            </a:pPr>
            <a:r>
              <a:rPr sz="1800" b="1" i="1" spc="20" dirty="0">
                <a:solidFill>
                  <a:srgbClr val="FFFFFF"/>
                </a:solidFill>
                <a:latin typeface="Calibri"/>
                <a:cs typeface="Calibri"/>
              </a:rPr>
              <a:t>Networking</a:t>
            </a:r>
            <a:r>
              <a:rPr sz="1800" b="1" i="1" spc="-85" dirty="0">
                <a:solidFill>
                  <a:srgbClr val="FFFFFF"/>
                </a:solidFill>
                <a:latin typeface="Calibri"/>
                <a:cs typeface="Calibri"/>
              </a:rPr>
              <a:t> </a:t>
            </a:r>
            <a:r>
              <a:rPr sz="1800" b="1" i="1" spc="35" dirty="0">
                <a:solidFill>
                  <a:srgbClr val="FFFFFF"/>
                </a:solidFill>
                <a:latin typeface="Calibri"/>
                <a:cs typeface="Calibri"/>
              </a:rPr>
              <a:t>Space</a:t>
            </a:r>
            <a:endParaRPr sz="1800">
              <a:latin typeface="Calibri"/>
              <a:cs typeface="Calibri"/>
            </a:endParaRPr>
          </a:p>
        </p:txBody>
      </p:sp>
      <p:sp>
        <p:nvSpPr>
          <p:cNvPr id="15" name="object 15"/>
          <p:cNvSpPr txBox="1"/>
          <p:nvPr/>
        </p:nvSpPr>
        <p:spPr>
          <a:xfrm>
            <a:off x="4063238" y="3792181"/>
            <a:ext cx="1965960" cy="472440"/>
          </a:xfrm>
          <a:prstGeom prst="rect">
            <a:avLst/>
          </a:prstGeom>
          <a:solidFill>
            <a:srgbClr val="387B7D"/>
          </a:solidFill>
        </p:spPr>
        <p:txBody>
          <a:bodyPr vert="horz" wrap="square" lIns="0" tIns="96520" rIns="0" bIns="0" rtlCol="0">
            <a:spAutoFit/>
          </a:bodyPr>
          <a:lstStyle/>
          <a:p>
            <a:pPr marL="355600">
              <a:lnSpc>
                <a:spcPct val="100000"/>
              </a:lnSpc>
              <a:spcBef>
                <a:spcPts val="760"/>
              </a:spcBef>
            </a:pPr>
            <a:r>
              <a:rPr sz="1800" b="1" i="1" spc="25" dirty="0">
                <a:solidFill>
                  <a:srgbClr val="FFFFFF"/>
                </a:solidFill>
                <a:latin typeface="Calibri"/>
                <a:cs typeface="Calibri"/>
              </a:rPr>
              <a:t>Presentation</a:t>
            </a:r>
            <a:endParaRPr sz="1800">
              <a:latin typeface="Calibri"/>
              <a:cs typeface="Calibri"/>
            </a:endParaRPr>
          </a:p>
        </p:txBody>
      </p:sp>
      <p:sp>
        <p:nvSpPr>
          <p:cNvPr id="16" name="object 16"/>
          <p:cNvSpPr/>
          <p:nvPr/>
        </p:nvSpPr>
        <p:spPr>
          <a:xfrm>
            <a:off x="10629900" y="4816855"/>
            <a:ext cx="1333500" cy="1318260"/>
          </a:xfrm>
          <a:custGeom>
            <a:avLst/>
            <a:gdLst/>
            <a:ahLst/>
            <a:cxnLst/>
            <a:rect l="l" t="t" r="r" b="b"/>
            <a:pathLst>
              <a:path w="1320800" h="1318260">
                <a:moveTo>
                  <a:pt x="0" y="659003"/>
                </a:moveTo>
                <a:lnTo>
                  <a:pt x="1657" y="611936"/>
                </a:lnTo>
                <a:lnTo>
                  <a:pt x="6554" y="565764"/>
                </a:lnTo>
                <a:lnTo>
                  <a:pt x="14581" y="520596"/>
                </a:lnTo>
                <a:lnTo>
                  <a:pt x="25624" y="476545"/>
                </a:lnTo>
                <a:lnTo>
                  <a:pt x="39572" y="433722"/>
                </a:lnTo>
                <a:lnTo>
                  <a:pt x="56314" y="392239"/>
                </a:lnTo>
                <a:lnTo>
                  <a:pt x="75738" y="352207"/>
                </a:lnTo>
                <a:lnTo>
                  <a:pt x="97733" y="313737"/>
                </a:lnTo>
                <a:lnTo>
                  <a:pt x="122185" y="276942"/>
                </a:lnTo>
                <a:lnTo>
                  <a:pt x="148985" y="241931"/>
                </a:lnTo>
                <a:lnTo>
                  <a:pt x="178020" y="208818"/>
                </a:lnTo>
                <a:lnTo>
                  <a:pt x="209179" y="177713"/>
                </a:lnTo>
                <a:lnTo>
                  <a:pt x="242350" y="148728"/>
                </a:lnTo>
                <a:lnTo>
                  <a:pt x="277420" y="121975"/>
                </a:lnTo>
                <a:lnTo>
                  <a:pt x="314280" y="97564"/>
                </a:lnTo>
                <a:lnTo>
                  <a:pt x="352816" y="75608"/>
                </a:lnTo>
                <a:lnTo>
                  <a:pt x="392918" y="56217"/>
                </a:lnTo>
                <a:lnTo>
                  <a:pt x="434473" y="39504"/>
                </a:lnTo>
                <a:lnTo>
                  <a:pt x="477371" y="25580"/>
                </a:lnTo>
                <a:lnTo>
                  <a:pt x="521498" y="14556"/>
                </a:lnTo>
                <a:lnTo>
                  <a:pt x="566744" y="6543"/>
                </a:lnTo>
                <a:lnTo>
                  <a:pt x="612997" y="1654"/>
                </a:lnTo>
                <a:lnTo>
                  <a:pt x="660146" y="0"/>
                </a:lnTo>
                <a:lnTo>
                  <a:pt x="707294" y="1654"/>
                </a:lnTo>
                <a:lnTo>
                  <a:pt x="753547" y="6543"/>
                </a:lnTo>
                <a:lnTo>
                  <a:pt x="798793" y="14556"/>
                </a:lnTo>
                <a:lnTo>
                  <a:pt x="842920" y="25580"/>
                </a:lnTo>
                <a:lnTo>
                  <a:pt x="885818" y="39504"/>
                </a:lnTo>
                <a:lnTo>
                  <a:pt x="927373" y="56217"/>
                </a:lnTo>
                <a:lnTo>
                  <a:pt x="967475" y="75608"/>
                </a:lnTo>
                <a:lnTo>
                  <a:pt x="1006011" y="97564"/>
                </a:lnTo>
                <a:lnTo>
                  <a:pt x="1042871" y="121975"/>
                </a:lnTo>
                <a:lnTo>
                  <a:pt x="1077941" y="148728"/>
                </a:lnTo>
                <a:lnTo>
                  <a:pt x="1111112" y="177713"/>
                </a:lnTo>
                <a:lnTo>
                  <a:pt x="1142271" y="208818"/>
                </a:lnTo>
                <a:lnTo>
                  <a:pt x="1171306" y="241931"/>
                </a:lnTo>
                <a:lnTo>
                  <a:pt x="1198106" y="276942"/>
                </a:lnTo>
                <a:lnTo>
                  <a:pt x="1222558" y="313737"/>
                </a:lnTo>
                <a:lnTo>
                  <a:pt x="1244553" y="352207"/>
                </a:lnTo>
                <a:lnTo>
                  <a:pt x="1263977" y="392239"/>
                </a:lnTo>
                <a:lnTo>
                  <a:pt x="1280719" y="433722"/>
                </a:lnTo>
                <a:lnTo>
                  <a:pt x="1294667" y="476545"/>
                </a:lnTo>
                <a:lnTo>
                  <a:pt x="1305710" y="520596"/>
                </a:lnTo>
                <a:lnTo>
                  <a:pt x="1313737" y="565764"/>
                </a:lnTo>
                <a:lnTo>
                  <a:pt x="1318634" y="611936"/>
                </a:lnTo>
                <a:lnTo>
                  <a:pt x="1320292" y="659003"/>
                </a:lnTo>
                <a:lnTo>
                  <a:pt x="1318634" y="706053"/>
                </a:lnTo>
                <a:lnTo>
                  <a:pt x="1313737" y="752211"/>
                </a:lnTo>
                <a:lnTo>
                  <a:pt x="1305710" y="797365"/>
                </a:lnTo>
                <a:lnTo>
                  <a:pt x="1294667" y="841404"/>
                </a:lnTo>
                <a:lnTo>
                  <a:pt x="1280719" y="884216"/>
                </a:lnTo>
                <a:lnTo>
                  <a:pt x="1263977" y="925690"/>
                </a:lnTo>
                <a:lnTo>
                  <a:pt x="1244553" y="965714"/>
                </a:lnTo>
                <a:lnTo>
                  <a:pt x="1222558" y="1004176"/>
                </a:lnTo>
                <a:lnTo>
                  <a:pt x="1198106" y="1040965"/>
                </a:lnTo>
                <a:lnTo>
                  <a:pt x="1171306" y="1075969"/>
                </a:lnTo>
                <a:lnTo>
                  <a:pt x="1142271" y="1109078"/>
                </a:lnTo>
                <a:lnTo>
                  <a:pt x="1111112" y="1140179"/>
                </a:lnTo>
                <a:lnTo>
                  <a:pt x="1077941" y="1169160"/>
                </a:lnTo>
                <a:lnTo>
                  <a:pt x="1042871" y="1195911"/>
                </a:lnTo>
                <a:lnTo>
                  <a:pt x="1006011" y="1220319"/>
                </a:lnTo>
                <a:lnTo>
                  <a:pt x="967475" y="1242274"/>
                </a:lnTo>
                <a:lnTo>
                  <a:pt x="927373" y="1261663"/>
                </a:lnTo>
                <a:lnTo>
                  <a:pt x="885818" y="1278375"/>
                </a:lnTo>
                <a:lnTo>
                  <a:pt x="842920" y="1292299"/>
                </a:lnTo>
                <a:lnTo>
                  <a:pt x="798793" y="1303323"/>
                </a:lnTo>
                <a:lnTo>
                  <a:pt x="753547" y="1311335"/>
                </a:lnTo>
                <a:lnTo>
                  <a:pt x="707294" y="1316224"/>
                </a:lnTo>
                <a:lnTo>
                  <a:pt x="660146" y="1317879"/>
                </a:lnTo>
                <a:lnTo>
                  <a:pt x="612997" y="1316224"/>
                </a:lnTo>
                <a:lnTo>
                  <a:pt x="566744" y="1311335"/>
                </a:lnTo>
                <a:lnTo>
                  <a:pt x="521498" y="1303323"/>
                </a:lnTo>
                <a:lnTo>
                  <a:pt x="477371" y="1292299"/>
                </a:lnTo>
                <a:lnTo>
                  <a:pt x="434473" y="1278375"/>
                </a:lnTo>
                <a:lnTo>
                  <a:pt x="392918" y="1261663"/>
                </a:lnTo>
                <a:lnTo>
                  <a:pt x="352816" y="1242274"/>
                </a:lnTo>
                <a:lnTo>
                  <a:pt x="314280" y="1220319"/>
                </a:lnTo>
                <a:lnTo>
                  <a:pt x="277420" y="1195911"/>
                </a:lnTo>
                <a:lnTo>
                  <a:pt x="242350" y="1169160"/>
                </a:lnTo>
                <a:lnTo>
                  <a:pt x="209179" y="1140179"/>
                </a:lnTo>
                <a:lnTo>
                  <a:pt x="178020" y="1109078"/>
                </a:lnTo>
                <a:lnTo>
                  <a:pt x="148985" y="1075969"/>
                </a:lnTo>
                <a:lnTo>
                  <a:pt x="122185" y="1040965"/>
                </a:lnTo>
                <a:lnTo>
                  <a:pt x="97733" y="1004176"/>
                </a:lnTo>
                <a:lnTo>
                  <a:pt x="75738" y="965714"/>
                </a:lnTo>
                <a:lnTo>
                  <a:pt x="56314" y="925690"/>
                </a:lnTo>
                <a:lnTo>
                  <a:pt x="39572" y="884216"/>
                </a:lnTo>
                <a:lnTo>
                  <a:pt x="25624" y="841404"/>
                </a:lnTo>
                <a:lnTo>
                  <a:pt x="14581" y="797365"/>
                </a:lnTo>
                <a:lnTo>
                  <a:pt x="6554" y="752211"/>
                </a:lnTo>
                <a:lnTo>
                  <a:pt x="1657" y="706053"/>
                </a:lnTo>
                <a:lnTo>
                  <a:pt x="0" y="659003"/>
                </a:lnTo>
                <a:close/>
              </a:path>
            </a:pathLst>
          </a:custGeom>
          <a:ln w="28575">
            <a:solidFill>
              <a:srgbClr val="31C9AC"/>
            </a:solidFill>
            <a:prstDash val="lgDash"/>
          </a:ln>
        </p:spPr>
        <p:txBody>
          <a:bodyPr wrap="square" lIns="0" tIns="0" rIns="0" bIns="0" rtlCol="0"/>
          <a:lstStyle/>
          <a:p>
            <a:endParaRPr/>
          </a:p>
        </p:txBody>
      </p:sp>
      <p:sp>
        <p:nvSpPr>
          <p:cNvPr id="17" name="object 17"/>
          <p:cNvSpPr txBox="1"/>
          <p:nvPr/>
        </p:nvSpPr>
        <p:spPr>
          <a:xfrm>
            <a:off x="10663490" y="5163250"/>
            <a:ext cx="1266319" cy="553998"/>
          </a:xfrm>
          <a:prstGeom prst="rect">
            <a:avLst/>
          </a:prstGeom>
        </p:spPr>
        <p:txBody>
          <a:bodyPr vert="horz" wrap="square" lIns="0" tIns="0" rIns="0" bIns="0" rtlCol="0">
            <a:spAutoFit/>
          </a:bodyPr>
          <a:lstStyle/>
          <a:p>
            <a:pPr marL="12700" marR="5080" indent="34925" algn="ctr">
              <a:lnSpc>
                <a:spcPct val="100000"/>
              </a:lnSpc>
            </a:pPr>
            <a:r>
              <a:rPr sz="2000" b="1" i="1" spc="35" dirty="0">
                <a:solidFill>
                  <a:srgbClr val="FFFFFF"/>
                </a:solidFill>
                <a:latin typeface="Calibri"/>
                <a:cs typeface="Calibri"/>
              </a:rPr>
              <a:t>Who?  </a:t>
            </a:r>
            <a:r>
              <a:rPr sz="1600" b="1" i="1" spc="-75" dirty="0">
                <a:solidFill>
                  <a:srgbClr val="FFFFFF"/>
                </a:solidFill>
                <a:latin typeface="Calibri"/>
                <a:cs typeface="Calibri"/>
              </a:rPr>
              <a:t>(</a:t>
            </a:r>
            <a:r>
              <a:rPr sz="1600" b="1" i="1" spc="45" dirty="0">
                <a:solidFill>
                  <a:srgbClr val="FFFFFF"/>
                </a:solidFill>
                <a:latin typeface="Calibri"/>
                <a:cs typeface="Calibri"/>
              </a:rPr>
              <a:t>ex</a:t>
            </a:r>
            <a:r>
              <a:rPr sz="1600" b="1" i="1" spc="55" dirty="0">
                <a:solidFill>
                  <a:srgbClr val="FFFFFF"/>
                </a:solidFill>
                <a:latin typeface="Calibri"/>
                <a:cs typeface="Calibri"/>
              </a:rPr>
              <a:t>p</a:t>
            </a:r>
            <a:r>
              <a:rPr sz="1600" b="1" i="1" spc="45" dirty="0">
                <a:solidFill>
                  <a:srgbClr val="FFFFFF"/>
                </a:solidFill>
                <a:latin typeface="Calibri"/>
                <a:cs typeface="Calibri"/>
              </a:rPr>
              <a:t>ec</a:t>
            </a:r>
            <a:r>
              <a:rPr sz="1600" b="1" i="1" spc="20" dirty="0">
                <a:solidFill>
                  <a:srgbClr val="FFFFFF"/>
                </a:solidFill>
                <a:latin typeface="Calibri"/>
                <a:cs typeface="Calibri"/>
              </a:rPr>
              <a:t>ted)</a:t>
            </a:r>
            <a:endParaRPr sz="1600" dirty="0">
              <a:latin typeface="Calibri"/>
              <a:cs typeface="Calibri"/>
            </a:endParaRPr>
          </a:p>
        </p:txBody>
      </p:sp>
      <p:sp>
        <p:nvSpPr>
          <p:cNvPr id="18" name="object 18"/>
          <p:cNvSpPr txBox="1"/>
          <p:nvPr/>
        </p:nvSpPr>
        <p:spPr>
          <a:xfrm>
            <a:off x="230836" y="4953000"/>
            <a:ext cx="10437164" cy="1107996"/>
          </a:xfrm>
          <a:prstGeom prst="rect">
            <a:avLst/>
          </a:prstGeom>
        </p:spPr>
        <p:txBody>
          <a:bodyPr vert="horz" wrap="square" lIns="0" tIns="0" rIns="0" bIns="0" rtlCol="0">
            <a:spAutoFit/>
          </a:bodyPr>
          <a:lstStyle/>
          <a:p>
            <a:pPr marL="2691765">
              <a:lnSpc>
                <a:spcPct val="100000"/>
              </a:lnSpc>
            </a:pPr>
            <a:r>
              <a:rPr sz="1800" b="1" i="1" spc="130" dirty="0">
                <a:solidFill>
                  <a:srgbClr val="FFFFFF"/>
                </a:solidFill>
                <a:latin typeface="Calibri"/>
                <a:cs typeface="Calibri"/>
              </a:rPr>
              <a:t>50–80 </a:t>
            </a:r>
            <a:r>
              <a:rPr sz="1800" b="1" i="1" spc="30" dirty="0">
                <a:solidFill>
                  <a:srgbClr val="FFFFFF"/>
                </a:solidFill>
                <a:latin typeface="Calibri"/>
                <a:cs typeface="Calibri"/>
              </a:rPr>
              <a:t>Selective </a:t>
            </a:r>
            <a:r>
              <a:rPr sz="1800" b="1" i="1" spc="25" dirty="0">
                <a:solidFill>
                  <a:srgbClr val="FFFFFF"/>
                </a:solidFill>
                <a:latin typeface="Calibri"/>
                <a:cs typeface="Calibri"/>
              </a:rPr>
              <a:t>students </a:t>
            </a:r>
            <a:r>
              <a:rPr sz="1800" i="1" spc="-40" dirty="0">
                <a:solidFill>
                  <a:srgbClr val="FFFFFF"/>
                </a:solidFill>
                <a:latin typeface="Calibri"/>
                <a:cs typeface="Calibri"/>
              </a:rPr>
              <a:t>(per </a:t>
            </a:r>
            <a:r>
              <a:rPr sz="1800" i="1" spc="-10" dirty="0">
                <a:solidFill>
                  <a:srgbClr val="FFFFFF"/>
                </a:solidFill>
                <a:latin typeface="Calibri"/>
                <a:cs typeface="Calibri"/>
              </a:rPr>
              <a:t>school) </a:t>
            </a:r>
            <a:r>
              <a:rPr sz="1800" i="1" spc="-15" dirty="0">
                <a:solidFill>
                  <a:srgbClr val="FFFFFF"/>
                </a:solidFill>
                <a:latin typeface="Calibri"/>
                <a:cs typeface="Calibri"/>
              </a:rPr>
              <a:t>from </a:t>
            </a:r>
            <a:r>
              <a:rPr lang="en-US" sz="1800" i="1" spc="-15" dirty="0">
                <a:solidFill>
                  <a:srgbClr val="FFFFFF"/>
                </a:solidFill>
                <a:latin typeface="Calibri"/>
                <a:cs typeface="Calibri"/>
              </a:rPr>
              <a:t>6</a:t>
            </a:r>
            <a:r>
              <a:rPr sz="1800" i="1" spc="130" dirty="0">
                <a:solidFill>
                  <a:srgbClr val="FFFFFF"/>
                </a:solidFill>
                <a:latin typeface="Calibri"/>
                <a:cs typeface="Calibri"/>
              </a:rPr>
              <a:t> </a:t>
            </a:r>
            <a:r>
              <a:rPr sz="1800" i="1" spc="-10" dirty="0">
                <a:solidFill>
                  <a:srgbClr val="FFFFFF"/>
                </a:solidFill>
                <a:latin typeface="Calibri"/>
                <a:cs typeface="Calibri"/>
              </a:rPr>
              <a:t>key universities</a:t>
            </a:r>
            <a:r>
              <a:rPr sz="1800" i="1" spc="-35" dirty="0">
                <a:solidFill>
                  <a:srgbClr val="FFFFFF"/>
                </a:solidFill>
                <a:latin typeface="Calibri"/>
                <a:cs typeface="Calibri"/>
              </a:rPr>
              <a:t> </a:t>
            </a:r>
            <a:r>
              <a:rPr sz="1800" i="1" spc="-25" dirty="0">
                <a:solidFill>
                  <a:srgbClr val="FFFFFF"/>
                </a:solidFill>
                <a:latin typeface="Calibri"/>
                <a:cs typeface="Calibri"/>
              </a:rPr>
              <a:t>including:</a:t>
            </a:r>
            <a:r>
              <a:rPr lang="en-US" sz="1800" i="1" spc="-25" dirty="0">
                <a:solidFill>
                  <a:srgbClr val="FFFFFF"/>
                </a:solidFill>
                <a:latin typeface="Calibri"/>
                <a:cs typeface="Calibri"/>
              </a:rPr>
              <a:t> </a:t>
            </a:r>
            <a:r>
              <a:rPr lang="en-US" sz="1800" b="1" i="1" spc="-25" dirty="0">
                <a:solidFill>
                  <a:srgbClr val="FFFFFF"/>
                </a:solidFill>
                <a:latin typeface="Calibri"/>
                <a:cs typeface="Calibri"/>
              </a:rPr>
              <a:t>Foreign Trade Univer</a:t>
            </a:r>
            <a:r>
              <a:rPr lang="en-US" b="1" i="1" spc="-25" dirty="0">
                <a:solidFill>
                  <a:srgbClr val="FFFFFF"/>
                </a:solidFill>
                <a:latin typeface="Calibri"/>
                <a:cs typeface="Calibri"/>
              </a:rPr>
              <a:t>sity, National Economic University, </a:t>
            </a:r>
            <a:r>
              <a:rPr lang="en-US" b="1" i="1" dirty="0">
                <a:solidFill>
                  <a:schemeClr val="bg1"/>
                </a:solidFill>
                <a:latin typeface="+mj-lt"/>
              </a:rPr>
              <a:t>Hanoi University of Science and Technology</a:t>
            </a:r>
            <a:r>
              <a:rPr lang="en-US" b="1" i="1" spc="-25" dirty="0">
                <a:solidFill>
                  <a:schemeClr val="bg1"/>
                </a:solidFill>
                <a:latin typeface="+mj-lt"/>
                <a:cs typeface="Calibri"/>
              </a:rPr>
              <a:t>, </a:t>
            </a:r>
            <a:r>
              <a:rPr lang="en-US" b="1" i="1" dirty="0">
                <a:solidFill>
                  <a:schemeClr val="bg1"/>
                </a:solidFill>
              </a:rPr>
              <a:t>RMIT University Vietnam’s Hanoi City, University of Languages and International Studies, Hanoi University</a:t>
            </a:r>
            <a:r>
              <a:rPr lang="en-US" b="1" dirty="0"/>
              <a:t> </a:t>
            </a:r>
            <a:endParaRPr sz="1800" b="1" i="1" spc="-25" dirty="0">
              <a:solidFill>
                <a:schemeClr val="bg1"/>
              </a:solidFill>
              <a:latin typeface="+mj-lt"/>
              <a:cs typeface="Calibri"/>
            </a:endParaRPr>
          </a:p>
        </p:txBody>
      </p:sp>
      <p:sp>
        <p:nvSpPr>
          <p:cNvPr id="19" name="object 19"/>
          <p:cNvSpPr/>
          <p:nvPr/>
        </p:nvSpPr>
        <p:spPr>
          <a:xfrm>
            <a:off x="0" y="400011"/>
            <a:ext cx="4408805" cy="477520"/>
          </a:xfrm>
          <a:custGeom>
            <a:avLst/>
            <a:gdLst/>
            <a:ahLst/>
            <a:cxnLst/>
            <a:rect l="l" t="t" r="r" b="b"/>
            <a:pathLst>
              <a:path w="4408805" h="477519">
                <a:moveTo>
                  <a:pt x="0" y="477050"/>
                </a:moveTo>
                <a:lnTo>
                  <a:pt x="4408269" y="477050"/>
                </a:lnTo>
                <a:lnTo>
                  <a:pt x="4408269" y="0"/>
                </a:lnTo>
                <a:lnTo>
                  <a:pt x="0" y="0"/>
                </a:lnTo>
                <a:lnTo>
                  <a:pt x="0" y="477050"/>
                </a:lnTo>
                <a:close/>
              </a:path>
            </a:pathLst>
          </a:custGeom>
          <a:solidFill>
            <a:srgbClr val="037DF3"/>
          </a:solidFill>
        </p:spPr>
        <p:txBody>
          <a:bodyPr wrap="square" lIns="0" tIns="0" rIns="0" bIns="0" rtlCol="0"/>
          <a:lstStyle/>
          <a:p>
            <a:endParaRPr/>
          </a:p>
        </p:txBody>
      </p:sp>
      <p:sp>
        <p:nvSpPr>
          <p:cNvPr id="20" name="object 20"/>
          <p:cNvSpPr txBox="1">
            <a:spLocks noGrp="1"/>
          </p:cNvSpPr>
          <p:nvPr>
            <p:ph type="title"/>
          </p:nvPr>
        </p:nvSpPr>
        <p:spPr>
          <a:xfrm>
            <a:off x="78435" y="439801"/>
            <a:ext cx="12035129" cy="384721"/>
          </a:xfrm>
          <a:prstGeom prst="rect">
            <a:avLst/>
          </a:prstGeom>
        </p:spPr>
        <p:txBody>
          <a:bodyPr vert="horz" wrap="square" lIns="0" tIns="0" rIns="0" bIns="0" rtlCol="0">
            <a:spAutoFit/>
          </a:bodyPr>
          <a:lstStyle/>
          <a:p>
            <a:pPr marL="9525">
              <a:lnSpc>
                <a:spcPct val="100000"/>
              </a:lnSpc>
            </a:pPr>
            <a:r>
              <a:rPr sz="2500" spc="55" dirty="0"/>
              <a:t>About </a:t>
            </a:r>
            <a:r>
              <a:rPr sz="2500" spc="60" dirty="0"/>
              <a:t>YouthSpeak </a:t>
            </a:r>
            <a:r>
              <a:rPr lang="en-US" sz="2500" spc="25" dirty="0"/>
              <a:t>Fall</a:t>
            </a:r>
            <a:r>
              <a:rPr sz="2500" spc="-25" dirty="0"/>
              <a:t> </a:t>
            </a:r>
            <a:r>
              <a:rPr sz="2500" spc="180" dirty="0"/>
              <a:t>2017</a:t>
            </a:r>
            <a:endParaRPr sz="2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4"/>
            <a:ext cx="12191972" cy="685796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400011"/>
            <a:ext cx="4408805" cy="477520"/>
          </a:xfrm>
          <a:custGeom>
            <a:avLst/>
            <a:gdLst/>
            <a:ahLst/>
            <a:cxnLst/>
            <a:rect l="l" t="t" r="r" b="b"/>
            <a:pathLst>
              <a:path w="4408805" h="477519">
                <a:moveTo>
                  <a:pt x="0" y="477050"/>
                </a:moveTo>
                <a:lnTo>
                  <a:pt x="4408269" y="477050"/>
                </a:lnTo>
                <a:lnTo>
                  <a:pt x="4408269" y="0"/>
                </a:lnTo>
                <a:lnTo>
                  <a:pt x="0" y="0"/>
                </a:lnTo>
                <a:lnTo>
                  <a:pt x="0" y="477050"/>
                </a:lnTo>
                <a:close/>
              </a:path>
            </a:pathLst>
          </a:custGeom>
          <a:solidFill>
            <a:srgbClr val="037DF3"/>
          </a:solidFill>
        </p:spPr>
        <p:txBody>
          <a:bodyPr wrap="square" lIns="0" tIns="0" rIns="0" bIns="0" rtlCol="0"/>
          <a:lstStyle/>
          <a:p>
            <a:endParaRPr/>
          </a:p>
        </p:txBody>
      </p:sp>
      <p:sp>
        <p:nvSpPr>
          <p:cNvPr id="4" name="object 4"/>
          <p:cNvSpPr txBox="1">
            <a:spLocks noGrp="1"/>
          </p:cNvSpPr>
          <p:nvPr>
            <p:ph type="title"/>
          </p:nvPr>
        </p:nvSpPr>
        <p:spPr>
          <a:xfrm>
            <a:off x="78435" y="439801"/>
            <a:ext cx="12035129" cy="384721"/>
          </a:xfrm>
          <a:prstGeom prst="rect">
            <a:avLst/>
          </a:prstGeom>
        </p:spPr>
        <p:txBody>
          <a:bodyPr vert="horz" wrap="square" lIns="0" tIns="0" rIns="0" bIns="0" rtlCol="0">
            <a:spAutoFit/>
          </a:bodyPr>
          <a:lstStyle/>
          <a:p>
            <a:pPr marL="9525">
              <a:lnSpc>
                <a:spcPct val="100000"/>
              </a:lnSpc>
            </a:pPr>
            <a:r>
              <a:rPr sz="2500" spc="55" dirty="0"/>
              <a:t>About </a:t>
            </a:r>
            <a:r>
              <a:rPr sz="2500" spc="60" dirty="0" err="1"/>
              <a:t>YouthSpeak</a:t>
            </a:r>
            <a:r>
              <a:rPr sz="2500" spc="60" dirty="0"/>
              <a:t> </a:t>
            </a:r>
            <a:r>
              <a:rPr lang="en-US" sz="2500" spc="25" dirty="0"/>
              <a:t>Fall</a:t>
            </a:r>
            <a:r>
              <a:rPr sz="2500" spc="-25" dirty="0"/>
              <a:t> </a:t>
            </a:r>
            <a:r>
              <a:rPr sz="2500" spc="180" dirty="0"/>
              <a:t>2017</a:t>
            </a:r>
            <a:endParaRPr sz="2500" dirty="0"/>
          </a:p>
        </p:txBody>
      </p:sp>
      <p:sp>
        <p:nvSpPr>
          <p:cNvPr id="5" name="object 5"/>
          <p:cNvSpPr/>
          <p:nvPr/>
        </p:nvSpPr>
        <p:spPr>
          <a:xfrm>
            <a:off x="9295510" y="1078953"/>
            <a:ext cx="2896870" cy="521334"/>
          </a:xfrm>
          <a:custGeom>
            <a:avLst/>
            <a:gdLst/>
            <a:ahLst/>
            <a:cxnLst/>
            <a:rect l="l" t="t" r="r" b="b"/>
            <a:pathLst>
              <a:path w="2896870" h="521334">
                <a:moveTo>
                  <a:pt x="0" y="521246"/>
                </a:moveTo>
                <a:lnTo>
                  <a:pt x="2896489" y="521246"/>
                </a:lnTo>
                <a:lnTo>
                  <a:pt x="2896489" y="0"/>
                </a:lnTo>
                <a:lnTo>
                  <a:pt x="0" y="0"/>
                </a:lnTo>
                <a:lnTo>
                  <a:pt x="0" y="521246"/>
                </a:lnTo>
                <a:close/>
              </a:path>
            </a:pathLst>
          </a:custGeom>
          <a:solidFill>
            <a:srgbClr val="037DF3"/>
          </a:solidFill>
        </p:spPr>
        <p:txBody>
          <a:bodyPr wrap="square" lIns="0" tIns="0" rIns="0" bIns="0" rtlCol="0"/>
          <a:lstStyle/>
          <a:p>
            <a:endParaRPr/>
          </a:p>
        </p:txBody>
      </p:sp>
      <p:sp>
        <p:nvSpPr>
          <p:cNvPr id="6" name="object 6"/>
          <p:cNvSpPr txBox="1"/>
          <p:nvPr/>
        </p:nvSpPr>
        <p:spPr>
          <a:xfrm>
            <a:off x="9694291" y="1184909"/>
            <a:ext cx="2099945" cy="312420"/>
          </a:xfrm>
          <a:prstGeom prst="rect">
            <a:avLst/>
          </a:prstGeom>
        </p:spPr>
        <p:txBody>
          <a:bodyPr vert="horz" wrap="square" lIns="0" tIns="0" rIns="0" bIns="0" rtlCol="0">
            <a:spAutoFit/>
          </a:bodyPr>
          <a:lstStyle/>
          <a:p>
            <a:pPr marL="12700">
              <a:lnSpc>
                <a:spcPct val="100000"/>
              </a:lnSpc>
            </a:pPr>
            <a:r>
              <a:rPr sz="2000" b="1" i="1" spc="50" dirty="0">
                <a:solidFill>
                  <a:srgbClr val="FFFFFF"/>
                </a:solidFill>
                <a:latin typeface="Calibri"/>
                <a:cs typeface="Calibri"/>
              </a:rPr>
              <a:t>YouthSpeak</a:t>
            </a:r>
            <a:r>
              <a:rPr sz="2000" b="1" i="1" spc="-125" dirty="0">
                <a:solidFill>
                  <a:srgbClr val="FFFFFF"/>
                </a:solidFill>
                <a:latin typeface="Calibri"/>
                <a:cs typeface="Calibri"/>
              </a:rPr>
              <a:t> </a:t>
            </a:r>
            <a:r>
              <a:rPr sz="2000" b="1" i="1" spc="35" dirty="0">
                <a:solidFill>
                  <a:srgbClr val="FFFFFF"/>
                </a:solidFill>
                <a:latin typeface="Calibri"/>
                <a:cs typeface="Calibri"/>
              </a:rPr>
              <a:t>Forum</a:t>
            </a:r>
            <a:endParaRPr sz="2000" dirty="0">
              <a:latin typeface="Calibri"/>
              <a:cs typeface="Calibri"/>
            </a:endParaRPr>
          </a:p>
        </p:txBody>
      </p:sp>
      <p:sp>
        <p:nvSpPr>
          <p:cNvPr id="7" name="object 7"/>
          <p:cNvSpPr txBox="1"/>
          <p:nvPr/>
        </p:nvSpPr>
        <p:spPr>
          <a:xfrm>
            <a:off x="6952615" y="1088224"/>
            <a:ext cx="2098675" cy="389209"/>
          </a:xfrm>
          <a:prstGeom prst="rect">
            <a:avLst/>
          </a:prstGeom>
          <a:ln w="19049">
            <a:solidFill>
              <a:srgbClr val="037DF3"/>
            </a:solidFill>
          </a:ln>
        </p:spPr>
        <p:txBody>
          <a:bodyPr vert="horz" wrap="square" lIns="0" tIns="111125" rIns="0" bIns="0" rtlCol="0">
            <a:spAutoFit/>
          </a:bodyPr>
          <a:lstStyle/>
          <a:p>
            <a:pPr marL="304165">
              <a:lnSpc>
                <a:spcPct val="100000"/>
              </a:lnSpc>
              <a:spcBef>
                <a:spcPts val="875"/>
              </a:spcBef>
            </a:pPr>
            <a:r>
              <a:rPr lang="en-US" b="1" i="1" spc="100" dirty="0">
                <a:solidFill>
                  <a:srgbClr val="FFFFFF"/>
                </a:solidFill>
                <a:latin typeface="Calibri"/>
                <a:cs typeface="Calibri"/>
              </a:rPr>
              <a:t>22-23/10</a:t>
            </a:r>
            <a:r>
              <a:rPr sz="1800" b="1" i="1" spc="100" dirty="0">
                <a:solidFill>
                  <a:srgbClr val="FFFFFF"/>
                </a:solidFill>
                <a:latin typeface="Calibri"/>
                <a:cs typeface="Calibri"/>
              </a:rPr>
              <a:t>/2017</a:t>
            </a:r>
            <a:endParaRPr sz="1800" dirty="0">
              <a:latin typeface="Calibri"/>
              <a:cs typeface="Calibri"/>
            </a:endParaRPr>
          </a:p>
        </p:txBody>
      </p:sp>
      <p:sp>
        <p:nvSpPr>
          <p:cNvPr id="8" name="object 8"/>
          <p:cNvSpPr txBox="1"/>
          <p:nvPr/>
        </p:nvSpPr>
        <p:spPr>
          <a:xfrm>
            <a:off x="254914" y="1958847"/>
            <a:ext cx="10597515" cy="861774"/>
          </a:xfrm>
          <a:prstGeom prst="rect">
            <a:avLst/>
          </a:prstGeom>
        </p:spPr>
        <p:txBody>
          <a:bodyPr vert="horz" wrap="square" lIns="0" tIns="0" rIns="0" bIns="0" rtlCol="0">
            <a:spAutoFit/>
          </a:bodyPr>
          <a:lstStyle/>
          <a:p>
            <a:pPr marL="12700" marR="5080" algn="just">
              <a:lnSpc>
                <a:spcPct val="100000"/>
              </a:lnSpc>
            </a:pPr>
            <a:r>
              <a:rPr sz="1400" i="1" spc="10" dirty="0" err="1">
                <a:solidFill>
                  <a:srgbClr val="FFFFFF"/>
                </a:solidFill>
                <a:latin typeface="Calibri"/>
                <a:cs typeface="Calibri"/>
              </a:rPr>
              <a:t>YouthSpeak</a:t>
            </a:r>
            <a:r>
              <a:rPr sz="1400" i="1" spc="10" dirty="0">
                <a:solidFill>
                  <a:srgbClr val="FFFFFF"/>
                </a:solidFill>
                <a:latin typeface="Calibri"/>
                <a:cs typeface="Calibri"/>
              </a:rPr>
              <a:t> Forum </a:t>
            </a:r>
            <a:r>
              <a:rPr sz="1400" i="1" spc="100" dirty="0">
                <a:solidFill>
                  <a:srgbClr val="FFFFFF"/>
                </a:solidFill>
                <a:latin typeface="Calibri"/>
                <a:cs typeface="Calibri"/>
              </a:rPr>
              <a:t>2017 </a:t>
            </a:r>
            <a:r>
              <a:rPr sz="1400" i="1" spc="-10" dirty="0">
                <a:solidFill>
                  <a:srgbClr val="FFFFFF"/>
                </a:solidFill>
                <a:latin typeface="Calibri"/>
                <a:cs typeface="Calibri"/>
              </a:rPr>
              <a:t>is </a:t>
            </a:r>
            <a:r>
              <a:rPr sz="1400" i="1" spc="-20" dirty="0">
                <a:solidFill>
                  <a:srgbClr val="FFFFFF"/>
                </a:solidFill>
                <a:latin typeface="Calibri"/>
                <a:cs typeface="Calibri"/>
              </a:rPr>
              <a:t>a </a:t>
            </a:r>
            <a:r>
              <a:rPr sz="1400" b="1" i="1" spc="40" dirty="0">
                <a:solidFill>
                  <a:srgbClr val="FFFFFF"/>
                </a:solidFill>
                <a:latin typeface="Calibri"/>
                <a:cs typeface="Calibri"/>
              </a:rPr>
              <a:t>2-day </a:t>
            </a:r>
            <a:r>
              <a:rPr sz="1400" b="1" i="1" spc="20" dirty="0">
                <a:solidFill>
                  <a:srgbClr val="FFFFFF"/>
                </a:solidFill>
                <a:latin typeface="Calibri"/>
                <a:cs typeface="Calibri"/>
              </a:rPr>
              <a:t>event </a:t>
            </a:r>
            <a:r>
              <a:rPr sz="1400" i="1" spc="-5" dirty="0">
                <a:solidFill>
                  <a:srgbClr val="FFFFFF"/>
                </a:solidFill>
                <a:latin typeface="Calibri"/>
                <a:cs typeface="Calibri"/>
              </a:rPr>
              <a:t>that </a:t>
            </a:r>
            <a:r>
              <a:rPr sz="1400" i="1" spc="-20" dirty="0">
                <a:solidFill>
                  <a:srgbClr val="FFFFFF"/>
                </a:solidFill>
                <a:latin typeface="Calibri"/>
                <a:cs typeface="Calibri"/>
              </a:rPr>
              <a:t>brings </a:t>
            </a:r>
            <a:r>
              <a:rPr sz="1400" i="1" spc="-15" dirty="0">
                <a:solidFill>
                  <a:srgbClr val="FFFFFF"/>
                </a:solidFill>
                <a:latin typeface="Calibri"/>
                <a:cs typeface="Calibri"/>
              </a:rPr>
              <a:t>together </a:t>
            </a:r>
            <a:r>
              <a:rPr sz="1400" i="1" spc="-10" dirty="0">
                <a:solidFill>
                  <a:srgbClr val="FFFFFF"/>
                </a:solidFill>
                <a:latin typeface="Calibri"/>
                <a:cs typeface="Calibri"/>
              </a:rPr>
              <a:t>young </a:t>
            </a:r>
            <a:r>
              <a:rPr sz="1400" i="1" spc="-20" dirty="0">
                <a:solidFill>
                  <a:srgbClr val="FFFFFF"/>
                </a:solidFill>
                <a:latin typeface="Calibri"/>
                <a:cs typeface="Calibri"/>
              </a:rPr>
              <a:t>leaders, </a:t>
            </a:r>
            <a:r>
              <a:rPr sz="1400" i="1" spc="-10" dirty="0">
                <a:solidFill>
                  <a:srgbClr val="FFFFFF"/>
                </a:solidFill>
                <a:latin typeface="Calibri"/>
                <a:cs typeface="Calibri"/>
              </a:rPr>
              <a:t>business, </a:t>
            </a:r>
            <a:r>
              <a:rPr sz="1400" i="1" spc="-15" dirty="0">
                <a:solidFill>
                  <a:srgbClr val="FFFFFF"/>
                </a:solidFill>
                <a:latin typeface="Calibri"/>
                <a:cs typeface="Calibri"/>
              </a:rPr>
              <a:t>government </a:t>
            </a:r>
            <a:r>
              <a:rPr sz="1400" i="1" spc="-10" dirty="0">
                <a:solidFill>
                  <a:srgbClr val="FFFFFF"/>
                </a:solidFill>
                <a:latin typeface="Calibri"/>
                <a:cs typeface="Calibri"/>
              </a:rPr>
              <a:t>and </a:t>
            </a:r>
            <a:r>
              <a:rPr sz="1400" i="1" spc="90" dirty="0">
                <a:solidFill>
                  <a:srgbClr val="FFFFFF"/>
                </a:solidFill>
                <a:latin typeface="Calibri"/>
                <a:cs typeface="Calibri"/>
              </a:rPr>
              <a:t>NGO </a:t>
            </a:r>
            <a:r>
              <a:rPr sz="1400" i="1" spc="-10" dirty="0">
                <a:solidFill>
                  <a:srgbClr val="FFFFFF"/>
                </a:solidFill>
                <a:latin typeface="Calibri"/>
                <a:cs typeface="Calibri"/>
              </a:rPr>
              <a:t>representatives </a:t>
            </a:r>
            <a:r>
              <a:rPr sz="1400" i="1" spc="-5" dirty="0">
                <a:solidFill>
                  <a:srgbClr val="FFFFFF"/>
                </a:solidFill>
                <a:latin typeface="Calibri"/>
                <a:cs typeface="Calibri"/>
              </a:rPr>
              <a:t>to </a:t>
            </a:r>
            <a:r>
              <a:rPr sz="1400" i="1" spc="-15" dirty="0">
                <a:solidFill>
                  <a:srgbClr val="FFFFFF"/>
                </a:solidFill>
                <a:latin typeface="Calibri"/>
                <a:cs typeface="Calibri"/>
              </a:rPr>
              <a:t>form </a:t>
            </a:r>
            <a:r>
              <a:rPr sz="1400" i="1" spc="-20" dirty="0">
                <a:solidFill>
                  <a:srgbClr val="FFFFFF"/>
                </a:solidFill>
                <a:latin typeface="Calibri"/>
                <a:cs typeface="Calibri"/>
              </a:rPr>
              <a:t>a </a:t>
            </a:r>
            <a:r>
              <a:rPr sz="1400" i="1" spc="-10" dirty="0">
                <a:solidFill>
                  <a:srgbClr val="FFFFFF"/>
                </a:solidFill>
                <a:latin typeface="Calibri"/>
                <a:cs typeface="Calibri"/>
              </a:rPr>
              <a:t>diverse  </a:t>
            </a:r>
            <a:r>
              <a:rPr sz="1400" i="1" spc="10" dirty="0">
                <a:solidFill>
                  <a:srgbClr val="FFFFFF"/>
                </a:solidFill>
                <a:latin typeface="Calibri"/>
                <a:cs typeface="Calibri"/>
              </a:rPr>
              <a:t>cross-sector </a:t>
            </a:r>
            <a:r>
              <a:rPr sz="1400" i="1" spc="-5" dirty="0">
                <a:solidFill>
                  <a:srgbClr val="FFFFFF"/>
                </a:solidFill>
                <a:latin typeface="Calibri"/>
                <a:cs typeface="Calibri"/>
              </a:rPr>
              <a:t>and </a:t>
            </a:r>
            <a:r>
              <a:rPr sz="1400" i="1" spc="-20" dirty="0">
                <a:solidFill>
                  <a:srgbClr val="FFFFFF"/>
                </a:solidFill>
                <a:latin typeface="Calibri"/>
                <a:cs typeface="Calibri"/>
              </a:rPr>
              <a:t>multigenerational </a:t>
            </a:r>
            <a:r>
              <a:rPr sz="1400" i="1" dirty="0">
                <a:solidFill>
                  <a:srgbClr val="FFFFFF"/>
                </a:solidFill>
                <a:latin typeface="Calibri"/>
                <a:cs typeface="Calibri"/>
              </a:rPr>
              <a:t>space </a:t>
            </a:r>
            <a:r>
              <a:rPr sz="1400" i="1" spc="-10" dirty="0">
                <a:solidFill>
                  <a:srgbClr val="FFFFFF"/>
                </a:solidFill>
                <a:latin typeface="Calibri"/>
                <a:cs typeface="Calibri"/>
              </a:rPr>
              <a:t>for </a:t>
            </a:r>
            <a:r>
              <a:rPr sz="1400" i="1" spc="-20" dirty="0">
                <a:solidFill>
                  <a:srgbClr val="FFFFFF"/>
                </a:solidFill>
                <a:latin typeface="Calibri"/>
                <a:cs typeface="Calibri"/>
              </a:rPr>
              <a:t>inspiring </a:t>
            </a:r>
            <a:r>
              <a:rPr sz="1400" i="1" dirty="0">
                <a:solidFill>
                  <a:srgbClr val="FFFFFF"/>
                </a:solidFill>
                <a:latin typeface="Calibri"/>
                <a:cs typeface="Calibri"/>
              </a:rPr>
              <a:t>conversations </a:t>
            </a:r>
            <a:r>
              <a:rPr sz="1400" i="1" spc="70" dirty="0">
                <a:solidFill>
                  <a:srgbClr val="FFFFFF"/>
                </a:solidFill>
                <a:latin typeface="Calibri"/>
                <a:cs typeface="Calibri"/>
              </a:rPr>
              <a:t>- </a:t>
            </a:r>
            <a:r>
              <a:rPr sz="1400" i="1" spc="5" dirty="0">
                <a:solidFill>
                  <a:srgbClr val="FFFFFF"/>
                </a:solidFill>
                <a:latin typeface="Calibri"/>
                <a:cs typeface="Calibri"/>
              </a:rPr>
              <a:t>to </a:t>
            </a:r>
            <a:r>
              <a:rPr sz="1400" i="1" spc="-5" dirty="0">
                <a:solidFill>
                  <a:srgbClr val="FFFFFF"/>
                </a:solidFill>
                <a:latin typeface="Calibri"/>
                <a:cs typeface="Calibri"/>
              </a:rPr>
              <a:t>create </a:t>
            </a:r>
            <a:r>
              <a:rPr sz="1400" i="1" spc="-15" dirty="0">
                <a:solidFill>
                  <a:srgbClr val="FFFFFF"/>
                </a:solidFill>
                <a:latin typeface="Calibri"/>
                <a:cs typeface="Calibri"/>
              </a:rPr>
              <a:t>an </a:t>
            </a:r>
            <a:r>
              <a:rPr sz="1400" i="1" spc="-5" dirty="0">
                <a:solidFill>
                  <a:srgbClr val="FFFFFF"/>
                </a:solidFill>
                <a:latin typeface="Calibri"/>
                <a:cs typeface="Calibri"/>
              </a:rPr>
              <a:t>environment </a:t>
            </a:r>
            <a:r>
              <a:rPr sz="1400" i="1" spc="-10" dirty="0">
                <a:solidFill>
                  <a:srgbClr val="FFFFFF"/>
                </a:solidFill>
                <a:latin typeface="Calibri"/>
                <a:cs typeface="Calibri"/>
              </a:rPr>
              <a:t>for new </a:t>
            </a:r>
            <a:r>
              <a:rPr sz="1400" i="1" dirty="0">
                <a:solidFill>
                  <a:srgbClr val="FFFFFF"/>
                </a:solidFill>
                <a:latin typeface="Calibri"/>
                <a:cs typeface="Calibri"/>
              </a:rPr>
              <a:t>perspectives </a:t>
            </a:r>
            <a:r>
              <a:rPr sz="1400" i="1" spc="110" dirty="0">
                <a:solidFill>
                  <a:srgbClr val="FFFFFF"/>
                </a:solidFill>
                <a:latin typeface="Gill Sans MT"/>
                <a:cs typeface="Gill Sans MT"/>
              </a:rPr>
              <a:t>– </a:t>
            </a:r>
            <a:r>
              <a:rPr sz="1400" i="1" spc="5" dirty="0">
                <a:solidFill>
                  <a:srgbClr val="FFFFFF"/>
                </a:solidFill>
                <a:latin typeface="Calibri"/>
                <a:cs typeface="Calibri"/>
              </a:rPr>
              <a:t>to </a:t>
            </a:r>
            <a:r>
              <a:rPr sz="1400" i="1" dirty="0">
                <a:solidFill>
                  <a:srgbClr val="FFFFFF"/>
                </a:solidFill>
                <a:latin typeface="Calibri"/>
                <a:cs typeface="Calibri"/>
              </a:rPr>
              <a:t>put </a:t>
            </a:r>
            <a:r>
              <a:rPr sz="1400" i="1" spc="-15" dirty="0">
                <a:solidFill>
                  <a:srgbClr val="FFFFFF"/>
                </a:solidFill>
                <a:latin typeface="Calibri"/>
                <a:cs typeface="Calibri"/>
              </a:rPr>
              <a:t>forward </a:t>
            </a:r>
            <a:r>
              <a:rPr sz="1400" i="1" spc="-5" dirty="0">
                <a:solidFill>
                  <a:srgbClr val="FFFFFF"/>
                </a:solidFill>
                <a:latin typeface="Calibri"/>
                <a:cs typeface="Calibri"/>
              </a:rPr>
              <a:t>actionable  </a:t>
            </a:r>
            <a:r>
              <a:rPr sz="1400" i="1" dirty="0">
                <a:solidFill>
                  <a:srgbClr val="FFFFFF"/>
                </a:solidFill>
                <a:latin typeface="Calibri"/>
                <a:cs typeface="Calibri"/>
              </a:rPr>
              <a:t>outcomes </a:t>
            </a:r>
            <a:r>
              <a:rPr sz="1400" i="1" spc="-10" dirty="0">
                <a:solidFill>
                  <a:srgbClr val="FFFFFF"/>
                </a:solidFill>
                <a:latin typeface="Calibri"/>
                <a:cs typeface="Calibri"/>
              </a:rPr>
              <a:t>and </a:t>
            </a:r>
            <a:r>
              <a:rPr sz="1400" b="1" i="1" spc="20" dirty="0">
                <a:solidFill>
                  <a:srgbClr val="FFFFFF"/>
                </a:solidFill>
                <a:latin typeface="Calibri"/>
                <a:cs typeface="Calibri"/>
              </a:rPr>
              <a:t>projects </a:t>
            </a:r>
            <a:r>
              <a:rPr sz="1400" b="1" i="1" spc="10" dirty="0">
                <a:solidFill>
                  <a:srgbClr val="FFFFFF"/>
                </a:solidFill>
                <a:latin typeface="Calibri"/>
                <a:cs typeface="Calibri"/>
              </a:rPr>
              <a:t>for </a:t>
            </a:r>
            <a:r>
              <a:rPr sz="1400" b="1" i="1" spc="25" dirty="0">
                <a:solidFill>
                  <a:srgbClr val="FFFFFF"/>
                </a:solidFill>
                <a:latin typeface="Calibri"/>
                <a:cs typeface="Calibri"/>
              </a:rPr>
              <a:t>the </a:t>
            </a:r>
            <a:r>
              <a:rPr sz="1400" b="1" i="1" spc="15" dirty="0">
                <a:solidFill>
                  <a:srgbClr val="FFFFFF"/>
                </a:solidFill>
                <a:latin typeface="Calibri"/>
                <a:cs typeface="Calibri"/>
              </a:rPr>
              <a:t>achievement </a:t>
            </a:r>
            <a:r>
              <a:rPr sz="1400" b="1" i="1" spc="10" dirty="0">
                <a:solidFill>
                  <a:srgbClr val="FFFFFF"/>
                </a:solidFill>
                <a:latin typeface="Calibri"/>
                <a:cs typeface="Calibri"/>
              </a:rPr>
              <a:t>of </a:t>
            </a:r>
            <a:r>
              <a:rPr sz="1400" b="1" i="1" spc="20" dirty="0">
                <a:solidFill>
                  <a:srgbClr val="FFFFFF"/>
                </a:solidFill>
                <a:latin typeface="Calibri"/>
                <a:cs typeface="Calibri"/>
              </a:rPr>
              <a:t>the Sustainable Development </a:t>
            </a:r>
            <a:r>
              <a:rPr sz="1400" b="1" i="1" spc="5" dirty="0">
                <a:solidFill>
                  <a:srgbClr val="FFFFFF"/>
                </a:solidFill>
                <a:latin typeface="Calibri"/>
                <a:cs typeface="Calibri"/>
              </a:rPr>
              <a:t>Goals. </a:t>
            </a:r>
            <a:r>
              <a:rPr sz="1400" i="1" spc="15" dirty="0">
                <a:solidFill>
                  <a:srgbClr val="FFFFFF"/>
                </a:solidFill>
                <a:latin typeface="Calibri"/>
                <a:cs typeface="Calibri"/>
              </a:rPr>
              <a:t>The </a:t>
            </a:r>
            <a:r>
              <a:rPr lang="en-US" sz="1400" i="1" dirty="0">
                <a:solidFill>
                  <a:srgbClr val="FFFFFF"/>
                </a:solidFill>
                <a:latin typeface="Calibri"/>
                <a:cs typeface="Calibri"/>
              </a:rPr>
              <a:t>main part of the event is</a:t>
            </a:r>
            <a:r>
              <a:rPr sz="1400" i="1" dirty="0">
                <a:solidFill>
                  <a:srgbClr val="FFFFFF"/>
                </a:solidFill>
                <a:latin typeface="Calibri"/>
                <a:cs typeface="Calibri"/>
              </a:rPr>
              <a:t> </a:t>
            </a:r>
            <a:r>
              <a:rPr sz="1400" b="1" i="1" spc="25" dirty="0">
                <a:solidFill>
                  <a:srgbClr val="FFFFFF"/>
                </a:solidFill>
                <a:latin typeface="Calibri"/>
                <a:cs typeface="Calibri"/>
              </a:rPr>
              <a:t>Forum </a:t>
            </a:r>
            <a:r>
              <a:rPr sz="1400" b="1" i="1" spc="50" dirty="0">
                <a:solidFill>
                  <a:srgbClr val="FFFFFF"/>
                </a:solidFill>
                <a:latin typeface="Calibri"/>
                <a:cs typeface="Calibri"/>
              </a:rPr>
              <a:t>(480  </a:t>
            </a:r>
            <a:r>
              <a:rPr sz="1400" b="1" i="1" spc="15" dirty="0">
                <a:solidFill>
                  <a:srgbClr val="FFFFFF"/>
                </a:solidFill>
                <a:latin typeface="Calibri"/>
                <a:cs typeface="Calibri"/>
              </a:rPr>
              <a:t>top </a:t>
            </a:r>
            <a:r>
              <a:rPr sz="1400" b="1" i="1" spc="5" dirty="0">
                <a:solidFill>
                  <a:srgbClr val="FFFFFF"/>
                </a:solidFill>
                <a:latin typeface="Calibri"/>
                <a:cs typeface="Calibri"/>
              </a:rPr>
              <a:t>talents</a:t>
            </a:r>
            <a:r>
              <a:rPr lang="en-US" sz="1400" i="1" spc="5" dirty="0">
                <a:solidFill>
                  <a:srgbClr val="FFFFFF"/>
                </a:solidFill>
                <a:latin typeface="Calibri"/>
                <a:cs typeface="Calibri"/>
              </a:rPr>
              <a:t> </a:t>
            </a:r>
            <a:r>
              <a:rPr lang="en-US" sz="1400" b="1" i="1" spc="5" dirty="0">
                <a:solidFill>
                  <a:srgbClr val="FFFFFF"/>
                </a:solidFill>
                <a:latin typeface="Calibri"/>
                <a:cs typeface="Calibri"/>
              </a:rPr>
              <a:t>and 20+ partners</a:t>
            </a:r>
            <a:r>
              <a:rPr sz="1400" b="1" i="1" spc="5" dirty="0">
                <a:solidFill>
                  <a:srgbClr val="FFFFFF"/>
                </a:solidFill>
                <a:latin typeface="Calibri"/>
                <a:cs typeface="Calibri"/>
              </a:rPr>
              <a:t>)</a:t>
            </a:r>
            <a:endParaRPr sz="1400" dirty="0">
              <a:latin typeface="Calibri"/>
              <a:cs typeface="Calibri"/>
            </a:endParaRPr>
          </a:p>
        </p:txBody>
      </p:sp>
      <p:sp>
        <p:nvSpPr>
          <p:cNvPr id="9" name="object 9"/>
          <p:cNvSpPr txBox="1"/>
          <p:nvPr/>
        </p:nvSpPr>
        <p:spPr>
          <a:xfrm>
            <a:off x="11020043" y="2085276"/>
            <a:ext cx="1031240" cy="428625"/>
          </a:xfrm>
          <a:prstGeom prst="rect">
            <a:avLst/>
          </a:prstGeom>
          <a:ln w="28575">
            <a:solidFill>
              <a:srgbClr val="037DF3"/>
            </a:solidFill>
          </a:ln>
        </p:spPr>
        <p:txBody>
          <a:bodyPr vert="horz" wrap="square" lIns="0" tIns="76200" rIns="0" bIns="0" rtlCol="0">
            <a:spAutoFit/>
          </a:bodyPr>
          <a:lstStyle/>
          <a:p>
            <a:pPr marL="209550">
              <a:lnSpc>
                <a:spcPct val="100000"/>
              </a:lnSpc>
              <a:spcBef>
                <a:spcPts val="600"/>
              </a:spcBef>
            </a:pPr>
            <a:r>
              <a:rPr sz="1600" b="1" i="1" spc="25" dirty="0">
                <a:solidFill>
                  <a:srgbClr val="FFFFFF"/>
                </a:solidFill>
                <a:latin typeface="Calibri"/>
                <a:cs typeface="Calibri"/>
              </a:rPr>
              <a:t>What?</a:t>
            </a:r>
            <a:endParaRPr sz="1600">
              <a:latin typeface="Calibri"/>
              <a:cs typeface="Calibri"/>
            </a:endParaRPr>
          </a:p>
        </p:txBody>
      </p:sp>
      <p:sp>
        <p:nvSpPr>
          <p:cNvPr id="10" name="object 10"/>
          <p:cNvSpPr txBox="1"/>
          <p:nvPr/>
        </p:nvSpPr>
        <p:spPr>
          <a:xfrm>
            <a:off x="1639442" y="3198952"/>
            <a:ext cx="1316990" cy="387350"/>
          </a:xfrm>
          <a:prstGeom prst="rect">
            <a:avLst/>
          </a:prstGeom>
          <a:solidFill>
            <a:srgbClr val="387B7D"/>
          </a:solidFill>
        </p:spPr>
        <p:txBody>
          <a:bodyPr vert="horz" wrap="square" lIns="0" tIns="70485" rIns="0" bIns="0" rtlCol="0">
            <a:spAutoFit/>
          </a:bodyPr>
          <a:lstStyle/>
          <a:p>
            <a:pPr marL="259079">
              <a:lnSpc>
                <a:spcPct val="100000"/>
              </a:lnSpc>
              <a:spcBef>
                <a:spcPts val="555"/>
              </a:spcBef>
            </a:pPr>
            <a:r>
              <a:rPr sz="1600" b="1" i="1" spc="20" dirty="0">
                <a:solidFill>
                  <a:srgbClr val="FFFFFF"/>
                </a:solidFill>
                <a:latin typeface="Calibri"/>
                <a:cs typeface="Calibri"/>
              </a:rPr>
              <a:t>Speeches</a:t>
            </a:r>
            <a:endParaRPr sz="1600">
              <a:latin typeface="Calibri"/>
              <a:cs typeface="Calibri"/>
            </a:endParaRPr>
          </a:p>
        </p:txBody>
      </p:sp>
      <p:sp>
        <p:nvSpPr>
          <p:cNvPr id="11" name="object 11"/>
          <p:cNvSpPr txBox="1"/>
          <p:nvPr/>
        </p:nvSpPr>
        <p:spPr>
          <a:xfrm>
            <a:off x="3364357" y="3198952"/>
            <a:ext cx="1029335" cy="387350"/>
          </a:xfrm>
          <a:prstGeom prst="rect">
            <a:avLst/>
          </a:prstGeom>
          <a:solidFill>
            <a:srgbClr val="387B7D"/>
          </a:solidFill>
        </p:spPr>
        <p:txBody>
          <a:bodyPr vert="horz" wrap="square" lIns="0" tIns="70485" rIns="0" bIns="0" rtlCol="0">
            <a:spAutoFit/>
          </a:bodyPr>
          <a:lstStyle/>
          <a:p>
            <a:pPr marL="100330">
              <a:lnSpc>
                <a:spcPct val="100000"/>
              </a:lnSpc>
              <a:spcBef>
                <a:spcPts val="555"/>
              </a:spcBef>
            </a:pPr>
            <a:r>
              <a:rPr sz="1600" b="1" i="1" spc="35" dirty="0">
                <a:solidFill>
                  <a:srgbClr val="FFFFFF"/>
                </a:solidFill>
                <a:latin typeface="Calibri"/>
                <a:cs typeface="Calibri"/>
              </a:rPr>
              <a:t>Fish</a:t>
            </a:r>
            <a:r>
              <a:rPr sz="1600" b="1" i="1" spc="-85" dirty="0">
                <a:solidFill>
                  <a:srgbClr val="FFFFFF"/>
                </a:solidFill>
                <a:latin typeface="Calibri"/>
                <a:cs typeface="Calibri"/>
              </a:rPr>
              <a:t> </a:t>
            </a:r>
            <a:r>
              <a:rPr sz="1600" b="1" i="1" spc="15" dirty="0">
                <a:solidFill>
                  <a:srgbClr val="FFFFFF"/>
                </a:solidFill>
                <a:latin typeface="Calibri"/>
                <a:cs typeface="Calibri"/>
              </a:rPr>
              <a:t>Bowl</a:t>
            </a:r>
            <a:endParaRPr sz="1600">
              <a:latin typeface="Calibri"/>
              <a:cs typeface="Calibri"/>
            </a:endParaRPr>
          </a:p>
        </p:txBody>
      </p:sp>
      <p:sp>
        <p:nvSpPr>
          <p:cNvPr id="12" name="object 12"/>
          <p:cNvSpPr txBox="1"/>
          <p:nvPr/>
        </p:nvSpPr>
        <p:spPr>
          <a:xfrm>
            <a:off x="6842957" y="3198952"/>
            <a:ext cx="1833880" cy="387350"/>
          </a:xfrm>
          <a:prstGeom prst="rect">
            <a:avLst/>
          </a:prstGeom>
          <a:solidFill>
            <a:srgbClr val="387B7D"/>
          </a:solidFill>
        </p:spPr>
        <p:txBody>
          <a:bodyPr vert="horz" wrap="square" lIns="0" tIns="70485" rIns="0" bIns="0" rtlCol="0">
            <a:spAutoFit/>
          </a:bodyPr>
          <a:lstStyle/>
          <a:p>
            <a:pPr marL="153670">
              <a:lnSpc>
                <a:spcPct val="100000"/>
              </a:lnSpc>
              <a:spcBef>
                <a:spcPts val="555"/>
              </a:spcBef>
            </a:pPr>
            <a:r>
              <a:rPr sz="1600" b="1" i="1" spc="40" dirty="0">
                <a:solidFill>
                  <a:srgbClr val="FFFFFF"/>
                </a:solidFill>
                <a:latin typeface="Calibri"/>
                <a:cs typeface="Calibri"/>
              </a:rPr>
              <a:t>Case</a:t>
            </a:r>
            <a:r>
              <a:rPr sz="1600" b="1" i="1" spc="-100" dirty="0">
                <a:solidFill>
                  <a:srgbClr val="FFFFFF"/>
                </a:solidFill>
                <a:latin typeface="Calibri"/>
                <a:cs typeface="Calibri"/>
              </a:rPr>
              <a:t> </a:t>
            </a:r>
            <a:r>
              <a:rPr sz="1600" b="1" i="1" spc="20" dirty="0">
                <a:solidFill>
                  <a:srgbClr val="FFFFFF"/>
                </a:solidFill>
                <a:latin typeface="Calibri"/>
                <a:cs typeface="Calibri"/>
              </a:rPr>
              <a:t>Competition</a:t>
            </a:r>
            <a:endParaRPr sz="1600" dirty="0">
              <a:latin typeface="Calibri"/>
              <a:cs typeface="Calibri"/>
            </a:endParaRPr>
          </a:p>
        </p:txBody>
      </p:sp>
      <p:sp>
        <p:nvSpPr>
          <p:cNvPr id="13" name="object 13"/>
          <p:cNvSpPr txBox="1"/>
          <p:nvPr/>
        </p:nvSpPr>
        <p:spPr>
          <a:xfrm>
            <a:off x="4801741" y="3198952"/>
            <a:ext cx="1635504" cy="317395"/>
          </a:xfrm>
          <a:prstGeom prst="rect">
            <a:avLst/>
          </a:prstGeom>
          <a:solidFill>
            <a:srgbClr val="387B7D"/>
          </a:solidFill>
        </p:spPr>
        <p:txBody>
          <a:bodyPr vert="horz" wrap="square" lIns="0" tIns="70485" rIns="0" bIns="0" rtlCol="0">
            <a:spAutoFit/>
          </a:bodyPr>
          <a:lstStyle/>
          <a:p>
            <a:pPr marL="118110">
              <a:lnSpc>
                <a:spcPct val="100000"/>
              </a:lnSpc>
              <a:spcBef>
                <a:spcPts val="555"/>
              </a:spcBef>
            </a:pPr>
            <a:r>
              <a:rPr lang="en-US" sz="1600" b="1" i="1" spc="25" dirty="0">
                <a:solidFill>
                  <a:srgbClr val="FFFFFF"/>
                </a:solidFill>
                <a:latin typeface="Calibri"/>
                <a:cs typeface="Calibri"/>
              </a:rPr>
              <a:t>SDGS </a:t>
            </a:r>
            <a:r>
              <a:rPr sz="1600" b="1" i="1" spc="25" dirty="0">
                <a:solidFill>
                  <a:srgbClr val="FFFFFF"/>
                </a:solidFill>
                <a:latin typeface="Calibri"/>
                <a:cs typeface="Calibri"/>
              </a:rPr>
              <a:t>Workshops</a:t>
            </a:r>
            <a:endParaRPr sz="1600" dirty="0">
              <a:latin typeface="Calibri"/>
              <a:cs typeface="Calibri"/>
            </a:endParaRPr>
          </a:p>
        </p:txBody>
      </p:sp>
      <p:sp>
        <p:nvSpPr>
          <p:cNvPr id="14" name="object 14"/>
          <p:cNvSpPr txBox="1"/>
          <p:nvPr/>
        </p:nvSpPr>
        <p:spPr>
          <a:xfrm>
            <a:off x="9082549" y="3174809"/>
            <a:ext cx="1937494" cy="316753"/>
          </a:xfrm>
          <a:prstGeom prst="rect">
            <a:avLst/>
          </a:prstGeom>
          <a:solidFill>
            <a:srgbClr val="387B7D"/>
          </a:solidFill>
        </p:spPr>
        <p:txBody>
          <a:bodyPr vert="horz" wrap="square" lIns="0" tIns="69850" rIns="0" bIns="0" rtlCol="0">
            <a:spAutoFit/>
          </a:bodyPr>
          <a:lstStyle/>
          <a:p>
            <a:pPr marL="103505">
              <a:lnSpc>
                <a:spcPct val="100000"/>
              </a:lnSpc>
              <a:spcBef>
                <a:spcPts val="550"/>
              </a:spcBef>
            </a:pPr>
            <a:r>
              <a:rPr sz="1600" b="1" i="1" spc="25" dirty="0">
                <a:solidFill>
                  <a:srgbClr val="FFFFFF"/>
                </a:solidFill>
                <a:latin typeface="Calibri"/>
                <a:cs typeface="Calibri"/>
              </a:rPr>
              <a:t>Career</a:t>
            </a:r>
            <a:r>
              <a:rPr sz="1600" b="1" i="1" spc="-100" dirty="0">
                <a:solidFill>
                  <a:srgbClr val="FFFFFF"/>
                </a:solidFill>
                <a:latin typeface="Calibri"/>
                <a:cs typeface="Calibri"/>
              </a:rPr>
              <a:t> </a:t>
            </a:r>
            <a:r>
              <a:rPr lang="en-US" sz="1600" b="1" i="1" spc="15" dirty="0">
                <a:solidFill>
                  <a:srgbClr val="FFFFFF"/>
                </a:solidFill>
                <a:latin typeface="Calibri"/>
                <a:cs typeface="Calibri"/>
              </a:rPr>
              <a:t>Workshops</a:t>
            </a:r>
            <a:endParaRPr sz="1600" dirty="0">
              <a:latin typeface="Calibri"/>
              <a:cs typeface="Calibri"/>
            </a:endParaRPr>
          </a:p>
        </p:txBody>
      </p:sp>
      <p:sp>
        <p:nvSpPr>
          <p:cNvPr id="16" name="object 16"/>
          <p:cNvSpPr/>
          <p:nvPr/>
        </p:nvSpPr>
        <p:spPr>
          <a:xfrm>
            <a:off x="508076" y="4259198"/>
            <a:ext cx="1832610" cy="1878964"/>
          </a:xfrm>
          <a:custGeom>
            <a:avLst/>
            <a:gdLst/>
            <a:ahLst/>
            <a:cxnLst/>
            <a:rect l="l" t="t" r="r" b="b"/>
            <a:pathLst>
              <a:path w="1832610" h="1878964">
                <a:moveTo>
                  <a:pt x="401904" y="1098804"/>
                </a:moveTo>
                <a:lnTo>
                  <a:pt x="0" y="1229360"/>
                </a:lnTo>
                <a:lnTo>
                  <a:pt x="16094" y="1274938"/>
                </a:lnTo>
                <a:lnTo>
                  <a:pt x="34280" y="1319171"/>
                </a:lnTo>
                <a:lnTo>
                  <a:pt x="54482" y="1362019"/>
                </a:lnTo>
                <a:lnTo>
                  <a:pt x="76626" y="1403446"/>
                </a:lnTo>
                <a:lnTo>
                  <a:pt x="100638" y="1443412"/>
                </a:lnTo>
                <a:lnTo>
                  <a:pt x="126444" y="1481881"/>
                </a:lnTo>
                <a:lnTo>
                  <a:pt x="153968" y="1518815"/>
                </a:lnTo>
                <a:lnTo>
                  <a:pt x="183138" y="1554175"/>
                </a:lnTo>
                <a:lnTo>
                  <a:pt x="213878" y="1587923"/>
                </a:lnTo>
                <a:lnTo>
                  <a:pt x="246114" y="1620022"/>
                </a:lnTo>
                <a:lnTo>
                  <a:pt x="279771" y="1650434"/>
                </a:lnTo>
                <a:lnTo>
                  <a:pt x="314776" y="1679121"/>
                </a:lnTo>
                <a:lnTo>
                  <a:pt x="351054" y="1706045"/>
                </a:lnTo>
                <a:lnTo>
                  <a:pt x="388530" y="1731169"/>
                </a:lnTo>
                <a:lnTo>
                  <a:pt x="427131" y="1754453"/>
                </a:lnTo>
                <a:lnTo>
                  <a:pt x="466782" y="1775861"/>
                </a:lnTo>
                <a:lnTo>
                  <a:pt x="507408" y="1795355"/>
                </a:lnTo>
                <a:lnTo>
                  <a:pt x="548935" y="1812896"/>
                </a:lnTo>
                <a:lnTo>
                  <a:pt x="591290" y="1828447"/>
                </a:lnTo>
                <a:lnTo>
                  <a:pt x="634396" y="1841969"/>
                </a:lnTo>
                <a:lnTo>
                  <a:pt x="678181" y="1853426"/>
                </a:lnTo>
                <a:lnTo>
                  <a:pt x="722570" y="1862779"/>
                </a:lnTo>
                <a:lnTo>
                  <a:pt x="767488" y="1869989"/>
                </a:lnTo>
                <a:lnTo>
                  <a:pt x="812862" y="1875021"/>
                </a:lnTo>
                <a:lnTo>
                  <a:pt x="858616" y="1877834"/>
                </a:lnTo>
                <a:lnTo>
                  <a:pt x="904676" y="1878392"/>
                </a:lnTo>
                <a:lnTo>
                  <a:pt x="950969" y="1876657"/>
                </a:lnTo>
                <a:lnTo>
                  <a:pt x="997419" y="1872590"/>
                </a:lnTo>
                <a:lnTo>
                  <a:pt x="1043952" y="1866155"/>
                </a:lnTo>
                <a:lnTo>
                  <a:pt x="1090495" y="1857312"/>
                </a:lnTo>
                <a:lnTo>
                  <a:pt x="1136972" y="1846024"/>
                </a:lnTo>
                <a:lnTo>
                  <a:pt x="1183309" y="1832254"/>
                </a:lnTo>
                <a:lnTo>
                  <a:pt x="1228892" y="1816158"/>
                </a:lnTo>
                <a:lnTo>
                  <a:pt x="1273129" y="1797972"/>
                </a:lnTo>
                <a:lnTo>
                  <a:pt x="1315980" y="1777769"/>
                </a:lnTo>
                <a:lnTo>
                  <a:pt x="1357409" y="1755625"/>
                </a:lnTo>
                <a:lnTo>
                  <a:pt x="1397378" y="1731613"/>
                </a:lnTo>
                <a:lnTo>
                  <a:pt x="1435849" y="1705808"/>
                </a:lnTo>
                <a:lnTo>
                  <a:pt x="1472783" y="1678284"/>
                </a:lnTo>
                <a:lnTo>
                  <a:pt x="1508144" y="1649116"/>
                </a:lnTo>
                <a:lnTo>
                  <a:pt x="1541892" y="1618377"/>
                </a:lnTo>
                <a:lnTo>
                  <a:pt x="1573991" y="1586143"/>
                </a:lnTo>
                <a:lnTo>
                  <a:pt x="1604403" y="1552487"/>
                </a:lnTo>
                <a:lnTo>
                  <a:pt x="1633089" y="1517483"/>
                </a:lnTo>
                <a:lnTo>
                  <a:pt x="1660012" y="1481207"/>
                </a:lnTo>
                <a:lnTo>
                  <a:pt x="1677162" y="1455623"/>
                </a:lnTo>
                <a:lnTo>
                  <a:pt x="893114" y="1455623"/>
                </a:lnTo>
                <a:lnTo>
                  <a:pt x="845593" y="1453445"/>
                </a:lnTo>
                <a:lnTo>
                  <a:pt x="799077" y="1447021"/>
                </a:lnTo>
                <a:lnTo>
                  <a:pt x="753794" y="1436516"/>
                </a:lnTo>
                <a:lnTo>
                  <a:pt x="709971" y="1422094"/>
                </a:lnTo>
                <a:lnTo>
                  <a:pt x="667834" y="1403922"/>
                </a:lnTo>
                <a:lnTo>
                  <a:pt x="627610" y="1382164"/>
                </a:lnTo>
                <a:lnTo>
                  <a:pt x="589526" y="1356985"/>
                </a:lnTo>
                <a:lnTo>
                  <a:pt x="553808" y="1328550"/>
                </a:lnTo>
                <a:lnTo>
                  <a:pt x="520684" y="1297024"/>
                </a:lnTo>
                <a:lnTo>
                  <a:pt x="490380" y="1262572"/>
                </a:lnTo>
                <a:lnTo>
                  <a:pt x="463124" y="1225359"/>
                </a:lnTo>
                <a:lnTo>
                  <a:pt x="439141" y="1185549"/>
                </a:lnTo>
                <a:lnTo>
                  <a:pt x="418658" y="1143309"/>
                </a:lnTo>
                <a:lnTo>
                  <a:pt x="401904" y="1098804"/>
                </a:lnTo>
                <a:close/>
              </a:path>
              <a:path w="1832610" h="1878964">
                <a:moveTo>
                  <a:pt x="893114" y="0"/>
                </a:moveTo>
                <a:lnTo>
                  <a:pt x="893114" y="422656"/>
                </a:lnTo>
                <a:lnTo>
                  <a:pt x="940124" y="424766"/>
                </a:lnTo>
                <a:lnTo>
                  <a:pt x="985953" y="430978"/>
                </a:lnTo>
                <a:lnTo>
                  <a:pt x="1030417" y="441107"/>
                </a:lnTo>
                <a:lnTo>
                  <a:pt x="1073334" y="454972"/>
                </a:lnTo>
                <a:lnTo>
                  <a:pt x="1114522" y="472390"/>
                </a:lnTo>
                <a:lnTo>
                  <a:pt x="1153798" y="493178"/>
                </a:lnTo>
                <a:lnTo>
                  <a:pt x="1190981" y="517155"/>
                </a:lnTo>
                <a:lnTo>
                  <a:pt x="1225887" y="544138"/>
                </a:lnTo>
                <a:lnTo>
                  <a:pt x="1258335" y="573944"/>
                </a:lnTo>
                <a:lnTo>
                  <a:pt x="1288141" y="606392"/>
                </a:lnTo>
                <a:lnTo>
                  <a:pt x="1315124" y="641298"/>
                </a:lnTo>
                <a:lnTo>
                  <a:pt x="1339101" y="678481"/>
                </a:lnTo>
                <a:lnTo>
                  <a:pt x="1359889" y="717757"/>
                </a:lnTo>
                <a:lnTo>
                  <a:pt x="1377307" y="758945"/>
                </a:lnTo>
                <a:lnTo>
                  <a:pt x="1391172" y="801862"/>
                </a:lnTo>
                <a:lnTo>
                  <a:pt x="1401301" y="846326"/>
                </a:lnTo>
                <a:lnTo>
                  <a:pt x="1407512" y="892154"/>
                </a:lnTo>
                <a:lnTo>
                  <a:pt x="1409623" y="939164"/>
                </a:lnTo>
                <a:lnTo>
                  <a:pt x="1407512" y="986174"/>
                </a:lnTo>
                <a:lnTo>
                  <a:pt x="1401301" y="1032001"/>
                </a:lnTo>
                <a:lnTo>
                  <a:pt x="1391172" y="1076463"/>
                </a:lnTo>
                <a:lnTo>
                  <a:pt x="1377307" y="1119378"/>
                </a:lnTo>
                <a:lnTo>
                  <a:pt x="1359889" y="1160562"/>
                </a:lnTo>
                <a:lnTo>
                  <a:pt x="1339101" y="1199835"/>
                </a:lnTo>
                <a:lnTo>
                  <a:pt x="1315124" y="1237014"/>
                </a:lnTo>
                <a:lnTo>
                  <a:pt x="1288141" y="1271916"/>
                </a:lnTo>
                <a:lnTo>
                  <a:pt x="1258335" y="1304359"/>
                </a:lnTo>
                <a:lnTo>
                  <a:pt x="1225887" y="1334162"/>
                </a:lnTo>
                <a:lnTo>
                  <a:pt x="1190981" y="1361140"/>
                </a:lnTo>
                <a:lnTo>
                  <a:pt x="1153798" y="1385113"/>
                </a:lnTo>
                <a:lnTo>
                  <a:pt x="1114522" y="1405898"/>
                </a:lnTo>
                <a:lnTo>
                  <a:pt x="1073334" y="1423313"/>
                </a:lnTo>
                <a:lnTo>
                  <a:pt x="1030417" y="1437175"/>
                </a:lnTo>
                <a:lnTo>
                  <a:pt x="985953" y="1447302"/>
                </a:lnTo>
                <a:lnTo>
                  <a:pt x="940124" y="1453512"/>
                </a:lnTo>
                <a:lnTo>
                  <a:pt x="893114" y="1455623"/>
                </a:lnTo>
                <a:lnTo>
                  <a:pt x="1677162" y="1455623"/>
                </a:lnTo>
                <a:lnTo>
                  <a:pt x="1708416" y="1405133"/>
                </a:lnTo>
                <a:lnTo>
                  <a:pt x="1729822" y="1365484"/>
                </a:lnTo>
                <a:lnTo>
                  <a:pt x="1749313" y="1324860"/>
                </a:lnTo>
                <a:lnTo>
                  <a:pt x="1766852" y="1283334"/>
                </a:lnTo>
                <a:lnTo>
                  <a:pt x="1782400" y="1240982"/>
                </a:lnTo>
                <a:lnTo>
                  <a:pt x="1795921" y="1197876"/>
                </a:lnTo>
                <a:lnTo>
                  <a:pt x="1807375" y="1154093"/>
                </a:lnTo>
                <a:lnTo>
                  <a:pt x="1816725" y="1109706"/>
                </a:lnTo>
                <a:lnTo>
                  <a:pt x="1823933" y="1064789"/>
                </a:lnTo>
                <a:lnTo>
                  <a:pt x="1828961" y="1019417"/>
                </a:lnTo>
                <a:lnTo>
                  <a:pt x="1831772" y="973663"/>
                </a:lnTo>
                <a:lnTo>
                  <a:pt x="1832328" y="927604"/>
                </a:lnTo>
                <a:lnTo>
                  <a:pt x="1830590" y="881312"/>
                </a:lnTo>
                <a:lnTo>
                  <a:pt x="1826522" y="834862"/>
                </a:lnTo>
                <a:lnTo>
                  <a:pt x="1820084" y="788328"/>
                </a:lnTo>
                <a:lnTo>
                  <a:pt x="1811239" y="741786"/>
                </a:lnTo>
                <a:lnTo>
                  <a:pt x="1799950" y="695308"/>
                </a:lnTo>
                <a:lnTo>
                  <a:pt x="1786178" y="648969"/>
                </a:lnTo>
                <a:lnTo>
                  <a:pt x="1769976" y="603142"/>
                </a:lnTo>
                <a:lnTo>
                  <a:pt x="1751591" y="558566"/>
                </a:lnTo>
                <a:lnTo>
                  <a:pt x="1731097" y="515296"/>
                </a:lnTo>
                <a:lnTo>
                  <a:pt x="1708566" y="473383"/>
                </a:lnTo>
                <a:lnTo>
                  <a:pt x="1684070" y="432881"/>
                </a:lnTo>
                <a:lnTo>
                  <a:pt x="1657682" y="393841"/>
                </a:lnTo>
                <a:lnTo>
                  <a:pt x="1629475" y="356316"/>
                </a:lnTo>
                <a:lnTo>
                  <a:pt x="1599520" y="320360"/>
                </a:lnTo>
                <a:lnTo>
                  <a:pt x="1567890" y="286024"/>
                </a:lnTo>
                <a:lnTo>
                  <a:pt x="1534657" y="253361"/>
                </a:lnTo>
                <a:lnTo>
                  <a:pt x="1499895" y="222425"/>
                </a:lnTo>
                <a:lnTo>
                  <a:pt x="1463675" y="193267"/>
                </a:lnTo>
                <a:lnTo>
                  <a:pt x="1426069" y="165940"/>
                </a:lnTo>
                <a:lnTo>
                  <a:pt x="1387151" y="140497"/>
                </a:lnTo>
                <a:lnTo>
                  <a:pt x="1346992" y="116990"/>
                </a:lnTo>
                <a:lnTo>
                  <a:pt x="1305665" y="95472"/>
                </a:lnTo>
                <a:lnTo>
                  <a:pt x="1263243" y="75996"/>
                </a:lnTo>
                <a:lnTo>
                  <a:pt x="1219797" y="58614"/>
                </a:lnTo>
                <a:lnTo>
                  <a:pt x="1175401" y="43379"/>
                </a:lnTo>
                <a:lnTo>
                  <a:pt x="1130127" y="30343"/>
                </a:lnTo>
                <a:lnTo>
                  <a:pt x="1084046" y="19560"/>
                </a:lnTo>
                <a:lnTo>
                  <a:pt x="1037233" y="11081"/>
                </a:lnTo>
                <a:lnTo>
                  <a:pt x="989758" y="4960"/>
                </a:lnTo>
                <a:lnTo>
                  <a:pt x="941694" y="1248"/>
                </a:lnTo>
                <a:lnTo>
                  <a:pt x="893114" y="0"/>
                </a:lnTo>
                <a:close/>
              </a:path>
            </a:pathLst>
          </a:custGeom>
          <a:solidFill>
            <a:srgbClr val="037DF3"/>
          </a:solidFill>
        </p:spPr>
        <p:txBody>
          <a:bodyPr wrap="square" lIns="0" tIns="0" rIns="0" bIns="0" rtlCol="0"/>
          <a:lstStyle/>
          <a:p>
            <a:endParaRPr/>
          </a:p>
        </p:txBody>
      </p:sp>
      <p:sp>
        <p:nvSpPr>
          <p:cNvPr id="17" name="object 17"/>
          <p:cNvSpPr/>
          <p:nvPr/>
        </p:nvSpPr>
        <p:spPr>
          <a:xfrm>
            <a:off x="462114" y="4259198"/>
            <a:ext cx="939165" cy="1229360"/>
          </a:xfrm>
          <a:custGeom>
            <a:avLst/>
            <a:gdLst/>
            <a:ahLst/>
            <a:cxnLst/>
            <a:rect l="l" t="t" r="r" b="b"/>
            <a:pathLst>
              <a:path w="939165" h="1229360">
                <a:moveTo>
                  <a:pt x="939076" y="0"/>
                </a:moveTo>
                <a:lnTo>
                  <a:pt x="890750" y="1222"/>
                </a:lnTo>
                <a:lnTo>
                  <a:pt x="843060" y="4849"/>
                </a:lnTo>
                <a:lnTo>
                  <a:pt x="796062" y="10821"/>
                </a:lnTo>
                <a:lnTo>
                  <a:pt x="749818" y="19081"/>
                </a:lnTo>
                <a:lnTo>
                  <a:pt x="704384" y="29568"/>
                </a:lnTo>
                <a:lnTo>
                  <a:pt x="659821" y="42224"/>
                </a:lnTo>
                <a:lnTo>
                  <a:pt x="616188" y="56990"/>
                </a:lnTo>
                <a:lnTo>
                  <a:pt x="573543" y="73806"/>
                </a:lnTo>
                <a:lnTo>
                  <a:pt x="531945" y="92615"/>
                </a:lnTo>
                <a:lnTo>
                  <a:pt x="491454" y="113355"/>
                </a:lnTo>
                <a:lnTo>
                  <a:pt x="452128" y="135970"/>
                </a:lnTo>
                <a:lnTo>
                  <a:pt x="414027" y="160399"/>
                </a:lnTo>
                <a:lnTo>
                  <a:pt x="377209" y="186584"/>
                </a:lnTo>
                <a:lnTo>
                  <a:pt x="341734" y="214465"/>
                </a:lnTo>
                <a:lnTo>
                  <a:pt x="307660" y="243984"/>
                </a:lnTo>
                <a:lnTo>
                  <a:pt x="275047" y="275081"/>
                </a:lnTo>
                <a:lnTo>
                  <a:pt x="243953" y="307699"/>
                </a:lnTo>
                <a:lnTo>
                  <a:pt x="214437" y="341776"/>
                </a:lnTo>
                <a:lnTo>
                  <a:pt x="186559" y="377255"/>
                </a:lnTo>
                <a:lnTo>
                  <a:pt x="160378" y="414077"/>
                </a:lnTo>
                <a:lnTo>
                  <a:pt x="135951" y="452182"/>
                </a:lnTo>
                <a:lnTo>
                  <a:pt x="113340" y="491511"/>
                </a:lnTo>
                <a:lnTo>
                  <a:pt x="92602" y="532006"/>
                </a:lnTo>
                <a:lnTo>
                  <a:pt x="73796" y="573607"/>
                </a:lnTo>
                <a:lnTo>
                  <a:pt x="56982" y="616255"/>
                </a:lnTo>
                <a:lnTo>
                  <a:pt x="42218" y="659892"/>
                </a:lnTo>
                <a:lnTo>
                  <a:pt x="29521" y="704643"/>
                </a:lnTo>
                <a:lnTo>
                  <a:pt x="19078" y="749895"/>
                </a:lnTo>
                <a:lnTo>
                  <a:pt x="10820" y="796143"/>
                </a:lnTo>
                <a:lnTo>
                  <a:pt x="4848" y="843143"/>
                </a:lnTo>
                <a:lnTo>
                  <a:pt x="1221" y="890837"/>
                </a:lnTo>
                <a:lnTo>
                  <a:pt x="0" y="939164"/>
                </a:lnTo>
                <a:lnTo>
                  <a:pt x="1289" y="988371"/>
                </a:lnTo>
                <a:lnTo>
                  <a:pt x="5148" y="1037373"/>
                </a:lnTo>
                <a:lnTo>
                  <a:pt x="11560" y="1086072"/>
                </a:lnTo>
                <a:lnTo>
                  <a:pt x="20510" y="1134368"/>
                </a:lnTo>
                <a:lnTo>
                  <a:pt x="31982" y="1182164"/>
                </a:lnTo>
                <a:lnTo>
                  <a:pt x="45961" y="1229360"/>
                </a:lnTo>
                <a:lnTo>
                  <a:pt x="447865" y="1098804"/>
                </a:lnTo>
                <a:lnTo>
                  <a:pt x="435345" y="1053424"/>
                </a:lnTo>
                <a:lnTo>
                  <a:pt x="427089" y="1007905"/>
                </a:lnTo>
                <a:lnTo>
                  <a:pt x="422981" y="962475"/>
                </a:lnTo>
                <a:lnTo>
                  <a:pt x="422903" y="917366"/>
                </a:lnTo>
                <a:lnTo>
                  <a:pt x="426739" y="872805"/>
                </a:lnTo>
                <a:lnTo>
                  <a:pt x="434371" y="829023"/>
                </a:lnTo>
                <a:lnTo>
                  <a:pt x="445683" y="786249"/>
                </a:lnTo>
                <a:lnTo>
                  <a:pt x="460556" y="744712"/>
                </a:lnTo>
                <a:lnTo>
                  <a:pt x="478875" y="704643"/>
                </a:lnTo>
                <a:lnTo>
                  <a:pt x="500522" y="666271"/>
                </a:lnTo>
                <a:lnTo>
                  <a:pt x="525380" y="629825"/>
                </a:lnTo>
                <a:lnTo>
                  <a:pt x="553332" y="595535"/>
                </a:lnTo>
                <a:lnTo>
                  <a:pt x="584261" y="563631"/>
                </a:lnTo>
                <a:lnTo>
                  <a:pt x="618050" y="534342"/>
                </a:lnTo>
                <a:lnTo>
                  <a:pt x="654582" y="507898"/>
                </a:lnTo>
                <a:lnTo>
                  <a:pt x="693739" y="484528"/>
                </a:lnTo>
                <a:lnTo>
                  <a:pt x="735405" y="464461"/>
                </a:lnTo>
                <a:lnTo>
                  <a:pt x="779462" y="447928"/>
                </a:lnTo>
                <a:lnTo>
                  <a:pt x="818518" y="436907"/>
                </a:lnTo>
                <a:lnTo>
                  <a:pt x="858259" y="429006"/>
                </a:lnTo>
                <a:lnTo>
                  <a:pt x="898505" y="424247"/>
                </a:lnTo>
                <a:lnTo>
                  <a:pt x="939076" y="422656"/>
                </a:lnTo>
                <a:lnTo>
                  <a:pt x="939076" y="0"/>
                </a:lnTo>
                <a:close/>
              </a:path>
            </a:pathLst>
          </a:custGeom>
          <a:solidFill>
            <a:srgbClr val="FFFFFF"/>
          </a:solidFill>
        </p:spPr>
        <p:txBody>
          <a:bodyPr wrap="square" lIns="0" tIns="0" rIns="0" bIns="0" rtlCol="0"/>
          <a:lstStyle/>
          <a:p>
            <a:endParaRPr/>
          </a:p>
        </p:txBody>
      </p:sp>
      <p:sp>
        <p:nvSpPr>
          <p:cNvPr id="18" name="object 18"/>
          <p:cNvSpPr txBox="1"/>
          <p:nvPr/>
        </p:nvSpPr>
        <p:spPr>
          <a:xfrm>
            <a:off x="1823085" y="5533338"/>
            <a:ext cx="330200" cy="192405"/>
          </a:xfrm>
          <a:prstGeom prst="rect">
            <a:avLst/>
          </a:prstGeom>
        </p:spPr>
        <p:txBody>
          <a:bodyPr vert="horz" wrap="square" lIns="0" tIns="0" rIns="0" bIns="0" rtlCol="0">
            <a:spAutoFit/>
          </a:bodyPr>
          <a:lstStyle/>
          <a:p>
            <a:pPr marL="12700">
              <a:lnSpc>
                <a:spcPct val="100000"/>
              </a:lnSpc>
            </a:pPr>
            <a:r>
              <a:rPr sz="1200" b="1" spc="5" dirty="0">
                <a:solidFill>
                  <a:srgbClr val="FFFFFF"/>
                </a:solidFill>
                <a:latin typeface="Century Gothic"/>
                <a:cs typeface="Century Gothic"/>
              </a:rPr>
              <a:t>70%</a:t>
            </a:r>
            <a:endParaRPr sz="1200">
              <a:latin typeface="Century Gothic"/>
              <a:cs typeface="Century Gothic"/>
            </a:endParaRPr>
          </a:p>
        </p:txBody>
      </p:sp>
      <p:sp>
        <p:nvSpPr>
          <p:cNvPr id="19" name="object 19"/>
          <p:cNvSpPr txBox="1"/>
          <p:nvPr/>
        </p:nvSpPr>
        <p:spPr>
          <a:xfrm>
            <a:off x="645363" y="4677409"/>
            <a:ext cx="330200" cy="192405"/>
          </a:xfrm>
          <a:prstGeom prst="rect">
            <a:avLst/>
          </a:prstGeom>
        </p:spPr>
        <p:txBody>
          <a:bodyPr vert="horz" wrap="square" lIns="0" tIns="0" rIns="0" bIns="0" rtlCol="0">
            <a:spAutoFit/>
          </a:bodyPr>
          <a:lstStyle/>
          <a:p>
            <a:pPr marL="12700">
              <a:lnSpc>
                <a:spcPct val="100000"/>
              </a:lnSpc>
            </a:pPr>
            <a:r>
              <a:rPr sz="1200" b="1" spc="5" dirty="0">
                <a:solidFill>
                  <a:srgbClr val="037DF3"/>
                </a:solidFill>
                <a:latin typeface="Century Gothic"/>
                <a:cs typeface="Century Gothic"/>
              </a:rPr>
              <a:t>30%</a:t>
            </a:r>
            <a:endParaRPr sz="1200">
              <a:latin typeface="Century Gothic"/>
              <a:cs typeface="Century Gothic"/>
            </a:endParaRPr>
          </a:p>
        </p:txBody>
      </p:sp>
      <p:sp>
        <p:nvSpPr>
          <p:cNvPr id="20" name="object 20"/>
          <p:cNvSpPr/>
          <p:nvPr/>
        </p:nvSpPr>
        <p:spPr>
          <a:xfrm>
            <a:off x="2540507" y="5891784"/>
            <a:ext cx="82550" cy="82550"/>
          </a:xfrm>
          <a:custGeom>
            <a:avLst/>
            <a:gdLst/>
            <a:ahLst/>
            <a:cxnLst/>
            <a:rect l="l" t="t" r="r" b="b"/>
            <a:pathLst>
              <a:path w="82550" h="82550">
                <a:moveTo>
                  <a:pt x="0" y="82295"/>
                </a:moveTo>
                <a:lnTo>
                  <a:pt x="82295" y="82295"/>
                </a:lnTo>
                <a:lnTo>
                  <a:pt x="82295" y="0"/>
                </a:lnTo>
                <a:lnTo>
                  <a:pt x="0" y="0"/>
                </a:lnTo>
                <a:lnTo>
                  <a:pt x="0" y="82295"/>
                </a:lnTo>
                <a:close/>
              </a:path>
            </a:pathLst>
          </a:custGeom>
          <a:solidFill>
            <a:srgbClr val="037DF3"/>
          </a:solidFill>
        </p:spPr>
        <p:txBody>
          <a:bodyPr wrap="square" lIns="0" tIns="0" rIns="0" bIns="0" rtlCol="0"/>
          <a:lstStyle/>
          <a:p>
            <a:endParaRPr/>
          </a:p>
        </p:txBody>
      </p:sp>
      <p:sp>
        <p:nvSpPr>
          <p:cNvPr id="21" name="object 21"/>
          <p:cNvSpPr/>
          <p:nvPr/>
        </p:nvSpPr>
        <p:spPr>
          <a:xfrm>
            <a:off x="2540507" y="6149340"/>
            <a:ext cx="82550" cy="82550"/>
          </a:xfrm>
          <a:custGeom>
            <a:avLst/>
            <a:gdLst/>
            <a:ahLst/>
            <a:cxnLst/>
            <a:rect l="l" t="t" r="r" b="b"/>
            <a:pathLst>
              <a:path w="82550" h="82550">
                <a:moveTo>
                  <a:pt x="0" y="82296"/>
                </a:moveTo>
                <a:lnTo>
                  <a:pt x="82295" y="82296"/>
                </a:lnTo>
                <a:lnTo>
                  <a:pt x="82295" y="0"/>
                </a:lnTo>
                <a:lnTo>
                  <a:pt x="0" y="0"/>
                </a:lnTo>
                <a:lnTo>
                  <a:pt x="0" y="82296"/>
                </a:lnTo>
                <a:close/>
              </a:path>
            </a:pathLst>
          </a:custGeom>
          <a:solidFill>
            <a:srgbClr val="FFFFFF"/>
          </a:solidFill>
        </p:spPr>
        <p:txBody>
          <a:bodyPr wrap="square" lIns="0" tIns="0" rIns="0" bIns="0" rtlCol="0"/>
          <a:lstStyle/>
          <a:p>
            <a:endParaRPr/>
          </a:p>
        </p:txBody>
      </p:sp>
      <p:sp>
        <p:nvSpPr>
          <p:cNvPr id="22" name="object 22"/>
          <p:cNvSpPr txBox="1"/>
          <p:nvPr/>
        </p:nvSpPr>
        <p:spPr>
          <a:xfrm>
            <a:off x="2644520" y="5759561"/>
            <a:ext cx="876300" cy="522605"/>
          </a:xfrm>
          <a:prstGeom prst="rect">
            <a:avLst/>
          </a:prstGeom>
        </p:spPr>
        <p:txBody>
          <a:bodyPr vert="horz" wrap="square" lIns="0" tIns="0" rIns="0" bIns="0" rtlCol="0">
            <a:spAutoFit/>
          </a:bodyPr>
          <a:lstStyle/>
          <a:p>
            <a:pPr marL="12700" marR="5080">
              <a:lnSpc>
                <a:spcPct val="140300"/>
              </a:lnSpc>
            </a:pPr>
            <a:r>
              <a:rPr sz="1200" b="1" i="1" spc="25" dirty="0">
                <a:solidFill>
                  <a:srgbClr val="FFFFFF"/>
                </a:solidFill>
                <a:latin typeface="Calibri"/>
                <a:cs typeface="Calibri"/>
              </a:rPr>
              <a:t>3rd, </a:t>
            </a:r>
            <a:r>
              <a:rPr sz="1200" b="1" i="1" spc="45" dirty="0">
                <a:solidFill>
                  <a:srgbClr val="FFFFFF"/>
                </a:solidFill>
                <a:latin typeface="Calibri"/>
                <a:cs typeface="Calibri"/>
              </a:rPr>
              <a:t>4th</a:t>
            </a:r>
            <a:r>
              <a:rPr sz="1200" b="1" i="1" spc="-150" dirty="0">
                <a:solidFill>
                  <a:srgbClr val="FFFFFF"/>
                </a:solidFill>
                <a:latin typeface="Calibri"/>
                <a:cs typeface="Calibri"/>
              </a:rPr>
              <a:t> </a:t>
            </a:r>
            <a:r>
              <a:rPr sz="1200" b="1" i="1" spc="10" dirty="0">
                <a:solidFill>
                  <a:srgbClr val="FFFFFF"/>
                </a:solidFill>
                <a:latin typeface="Calibri"/>
                <a:cs typeface="Calibri"/>
              </a:rPr>
              <a:t>year  </a:t>
            </a:r>
            <a:r>
              <a:rPr sz="1200" b="1" i="1" spc="25" dirty="0">
                <a:solidFill>
                  <a:srgbClr val="FFFFFF"/>
                </a:solidFill>
                <a:latin typeface="Calibri"/>
                <a:cs typeface="Calibri"/>
              </a:rPr>
              <a:t>1st, </a:t>
            </a:r>
            <a:r>
              <a:rPr sz="1200" b="1" i="1" spc="45" dirty="0">
                <a:solidFill>
                  <a:srgbClr val="FFFFFF"/>
                </a:solidFill>
                <a:latin typeface="Calibri"/>
                <a:cs typeface="Calibri"/>
              </a:rPr>
              <a:t>2nd</a:t>
            </a:r>
            <a:r>
              <a:rPr sz="1200" b="1" i="1" spc="-155" dirty="0">
                <a:solidFill>
                  <a:srgbClr val="FFFFFF"/>
                </a:solidFill>
                <a:latin typeface="Calibri"/>
                <a:cs typeface="Calibri"/>
              </a:rPr>
              <a:t> </a:t>
            </a:r>
            <a:r>
              <a:rPr sz="1200" b="1" i="1" spc="10" dirty="0">
                <a:solidFill>
                  <a:srgbClr val="FFFFFF"/>
                </a:solidFill>
                <a:latin typeface="Calibri"/>
                <a:cs typeface="Calibri"/>
              </a:rPr>
              <a:t>year</a:t>
            </a:r>
            <a:endParaRPr sz="1200">
              <a:latin typeface="Calibri"/>
              <a:cs typeface="Calibri"/>
            </a:endParaRPr>
          </a:p>
        </p:txBody>
      </p:sp>
      <p:sp>
        <p:nvSpPr>
          <p:cNvPr id="23" name="object 23"/>
          <p:cNvSpPr txBox="1"/>
          <p:nvPr/>
        </p:nvSpPr>
        <p:spPr>
          <a:xfrm>
            <a:off x="284518" y="3174809"/>
            <a:ext cx="1136015" cy="428625"/>
          </a:xfrm>
          <a:prstGeom prst="rect">
            <a:avLst/>
          </a:prstGeom>
          <a:ln w="28575">
            <a:solidFill>
              <a:srgbClr val="037DF3"/>
            </a:solidFill>
          </a:ln>
        </p:spPr>
        <p:txBody>
          <a:bodyPr vert="horz" wrap="square" lIns="0" tIns="76200" rIns="0" bIns="0" rtlCol="0">
            <a:spAutoFit/>
          </a:bodyPr>
          <a:lstStyle/>
          <a:p>
            <a:pPr marL="305435">
              <a:lnSpc>
                <a:spcPct val="100000"/>
              </a:lnSpc>
              <a:spcBef>
                <a:spcPts val="600"/>
              </a:spcBef>
            </a:pPr>
            <a:r>
              <a:rPr sz="1600" b="1" i="1" spc="25" dirty="0">
                <a:solidFill>
                  <a:srgbClr val="FFFFFF"/>
                </a:solidFill>
                <a:latin typeface="Calibri"/>
                <a:cs typeface="Calibri"/>
              </a:rPr>
              <a:t>How?</a:t>
            </a:r>
            <a:endParaRPr sz="1600">
              <a:latin typeface="Calibri"/>
              <a:cs typeface="Calibri"/>
            </a:endParaRPr>
          </a:p>
        </p:txBody>
      </p:sp>
      <p:sp>
        <p:nvSpPr>
          <p:cNvPr id="24" name="object 24"/>
          <p:cNvSpPr txBox="1"/>
          <p:nvPr/>
        </p:nvSpPr>
        <p:spPr>
          <a:xfrm>
            <a:off x="8860281" y="4054411"/>
            <a:ext cx="3190875" cy="428625"/>
          </a:xfrm>
          <a:prstGeom prst="rect">
            <a:avLst/>
          </a:prstGeom>
          <a:ln w="28575">
            <a:solidFill>
              <a:srgbClr val="037DF3"/>
            </a:solidFill>
          </a:ln>
        </p:spPr>
        <p:txBody>
          <a:bodyPr vert="horz" wrap="square" lIns="0" tIns="76835" rIns="0" bIns="0" rtlCol="0">
            <a:spAutoFit/>
          </a:bodyPr>
          <a:lstStyle/>
          <a:p>
            <a:pPr marL="140970">
              <a:lnSpc>
                <a:spcPct val="100000"/>
              </a:lnSpc>
              <a:spcBef>
                <a:spcPts val="605"/>
              </a:spcBef>
            </a:pPr>
            <a:r>
              <a:rPr sz="1600" b="1" i="1" spc="20" dirty="0">
                <a:solidFill>
                  <a:srgbClr val="FFFFFF"/>
                </a:solidFill>
                <a:latin typeface="Calibri"/>
                <a:cs typeface="Calibri"/>
              </a:rPr>
              <a:t>Who? </a:t>
            </a:r>
            <a:r>
              <a:rPr sz="1600" b="1" i="1" spc="15" dirty="0">
                <a:solidFill>
                  <a:srgbClr val="FFFFFF"/>
                </a:solidFill>
                <a:latin typeface="Calibri"/>
                <a:cs typeface="Calibri"/>
              </a:rPr>
              <a:t>(For </a:t>
            </a:r>
            <a:r>
              <a:rPr sz="1600" b="1" i="1" spc="30" dirty="0">
                <a:solidFill>
                  <a:srgbClr val="FFFFFF"/>
                </a:solidFill>
                <a:latin typeface="Calibri"/>
                <a:cs typeface="Calibri"/>
              </a:rPr>
              <a:t>Forum </a:t>
            </a:r>
            <a:r>
              <a:rPr sz="1600" b="1" i="1" spc="20" dirty="0">
                <a:solidFill>
                  <a:srgbClr val="FFFFFF"/>
                </a:solidFill>
                <a:latin typeface="Calibri"/>
                <a:cs typeface="Calibri"/>
              </a:rPr>
              <a:t>Delegates</a:t>
            </a:r>
            <a:r>
              <a:rPr sz="1600" b="1" i="1" spc="-195" dirty="0">
                <a:solidFill>
                  <a:srgbClr val="FFFFFF"/>
                </a:solidFill>
                <a:latin typeface="Calibri"/>
                <a:cs typeface="Calibri"/>
              </a:rPr>
              <a:t> </a:t>
            </a:r>
            <a:r>
              <a:rPr sz="1600" b="1" i="1" dirty="0">
                <a:solidFill>
                  <a:srgbClr val="FFFFFF"/>
                </a:solidFill>
                <a:latin typeface="Calibri"/>
                <a:cs typeface="Calibri"/>
              </a:rPr>
              <a:t>only)</a:t>
            </a:r>
            <a:endParaRPr sz="1600">
              <a:latin typeface="Calibri"/>
              <a:cs typeface="Calibri"/>
            </a:endParaRPr>
          </a:p>
        </p:txBody>
      </p:sp>
      <p:sp>
        <p:nvSpPr>
          <p:cNvPr id="25" name="object 25"/>
          <p:cNvSpPr/>
          <p:nvPr/>
        </p:nvSpPr>
        <p:spPr>
          <a:xfrm>
            <a:off x="3767073" y="4205859"/>
            <a:ext cx="1832610" cy="1878964"/>
          </a:xfrm>
          <a:custGeom>
            <a:avLst/>
            <a:gdLst/>
            <a:ahLst/>
            <a:cxnLst/>
            <a:rect l="l" t="t" r="r" b="b"/>
            <a:pathLst>
              <a:path w="1832610" h="1878964">
                <a:moveTo>
                  <a:pt x="401954" y="1098804"/>
                </a:moveTo>
                <a:lnTo>
                  <a:pt x="0" y="1229360"/>
                </a:lnTo>
                <a:lnTo>
                  <a:pt x="16096" y="1274938"/>
                </a:lnTo>
                <a:lnTo>
                  <a:pt x="34283" y="1319171"/>
                </a:lnTo>
                <a:lnTo>
                  <a:pt x="54486" y="1362019"/>
                </a:lnTo>
                <a:lnTo>
                  <a:pt x="76632" y="1403446"/>
                </a:lnTo>
                <a:lnTo>
                  <a:pt x="100646" y="1443412"/>
                </a:lnTo>
                <a:lnTo>
                  <a:pt x="126454" y="1481881"/>
                </a:lnTo>
                <a:lnTo>
                  <a:pt x="153980" y="1518815"/>
                </a:lnTo>
                <a:lnTo>
                  <a:pt x="183151" y="1554175"/>
                </a:lnTo>
                <a:lnTo>
                  <a:pt x="213893" y="1587923"/>
                </a:lnTo>
                <a:lnTo>
                  <a:pt x="246130" y="1620022"/>
                </a:lnTo>
                <a:lnTo>
                  <a:pt x="279789" y="1650434"/>
                </a:lnTo>
                <a:lnTo>
                  <a:pt x="314796" y="1679121"/>
                </a:lnTo>
                <a:lnTo>
                  <a:pt x="351074" y="1706045"/>
                </a:lnTo>
                <a:lnTo>
                  <a:pt x="388552" y="1731169"/>
                </a:lnTo>
                <a:lnTo>
                  <a:pt x="427153" y="1754453"/>
                </a:lnTo>
                <a:lnTo>
                  <a:pt x="466804" y="1775861"/>
                </a:lnTo>
                <a:lnTo>
                  <a:pt x="507430" y="1795355"/>
                </a:lnTo>
                <a:lnTo>
                  <a:pt x="548957" y="1812896"/>
                </a:lnTo>
                <a:lnTo>
                  <a:pt x="591310" y="1828447"/>
                </a:lnTo>
                <a:lnTo>
                  <a:pt x="634415" y="1841969"/>
                </a:lnTo>
                <a:lnTo>
                  <a:pt x="678198" y="1853426"/>
                </a:lnTo>
                <a:lnTo>
                  <a:pt x="722584" y="1862779"/>
                </a:lnTo>
                <a:lnTo>
                  <a:pt x="767499" y="1869989"/>
                </a:lnTo>
                <a:lnTo>
                  <a:pt x="812869" y="1875021"/>
                </a:lnTo>
                <a:lnTo>
                  <a:pt x="858619" y="1877834"/>
                </a:lnTo>
                <a:lnTo>
                  <a:pt x="904674" y="1878392"/>
                </a:lnTo>
                <a:lnTo>
                  <a:pt x="950960" y="1876657"/>
                </a:lnTo>
                <a:lnTo>
                  <a:pt x="997404" y="1872590"/>
                </a:lnTo>
                <a:lnTo>
                  <a:pt x="1043930" y="1866155"/>
                </a:lnTo>
                <a:lnTo>
                  <a:pt x="1090464" y="1857312"/>
                </a:lnTo>
                <a:lnTo>
                  <a:pt x="1136931" y="1846024"/>
                </a:lnTo>
                <a:lnTo>
                  <a:pt x="1183259" y="1832254"/>
                </a:lnTo>
                <a:lnTo>
                  <a:pt x="1228842" y="1816158"/>
                </a:lnTo>
                <a:lnTo>
                  <a:pt x="1273079" y="1797972"/>
                </a:lnTo>
                <a:lnTo>
                  <a:pt x="1315933" y="1777769"/>
                </a:lnTo>
                <a:lnTo>
                  <a:pt x="1357364" y="1755625"/>
                </a:lnTo>
                <a:lnTo>
                  <a:pt x="1397336" y="1731613"/>
                </a:lnTo>
                <a:lnTo>
                  <a:pt x="1435810" y="1705808"/>
                </a:lnTo>
                <a:lnTo>
                  <a:pt x="1472748" y="1678284"/>
                </a:lnTo>
                <a:lnTo>
                  <a:pt x="1508113" y="1649116"/>
                </a:lnTo>
                <a:lnTo>
                  <a:pt x="1541866" y="1618377"/>
                </a:lnTo>
                <a:lnTo>
                  <a:pt x="1573970" y="1586143"/>
                </a:lnTo>
                <a:lnTo>
                  <a:pt x="1604387" y="1552487"/>
                </a:lnTo>
                <a:lnTo>
                  <a:pt x="1633078" y="1517483"/>
                </a:lnTo>
                <a:lnTo>
                  <a:pt x="1660007" y="1481207"/>
                </a:lnTo>
                <a:lnTo>
                  <a:pt x="1677161" y="1455623"/>
                </a:lnTo>
                <a:lnTo>
                  <a:pt x="893063" y="1455623"/>
                </a:lnTo>
                <a:lnTo>
                  <a:pt x="845564" y="1453445"/>
                </a:lnTo>
                <a:lnTo>
                  <a:pt x="799065" y="1447021"/>
                </a:lnTo>
                <a:lnTo>
                  <a:pt x="753795" y="1436516"/>
                </a:lnTo>
                <a:lnTo>
                  <a:pt x="709981" y="1422094"/>
                </a:lnTo>
                <a:lnTo>
                  <a:pt x="667851" y="1403922"/>
                </a:lnTo>
                <a:lnTo>
                  <a:pt x="627631" y="1382164"/>
                </a:lnTo>
                <a:lnTo>
                  <a:pt x="589549" y="1356985"/>
                </a:lnTo>
                <a:lnTo>
                  <a:pt x="553834" y="1328550"/>
                </a:lnTo>
                <a:lnTo>
                  <a:pt x="520711" y="1297024"/>
                </a:lnTo>
                <a:lnTo>
                  <a:pt x="490409" y="1262572"/>
                </a:lnTo>
                <a:lnTo>
                  <a:pt x="463155" y="1225359"/>
                </a:lnTo>
                <a:lnTo>
                  <a:pt x="439176" y="1185549"/>
                </a:lnTo>
                <a:lnTo>
                  <a:pt x="418700" y="1143309"/>
                </a:lnTo>
                <a:lnTo>
                  <a:pt x="401954" y="1098804"/>
                </a:lnTo>
                <a:close/>
              </a:path>
              <a:path w="1832610" h="1878964">
                <a:moveTo>
                  <a:pt x="893063" y="0"/>
                </a:moveTo>
                <a:lnTo>
                  <a:pt x="893063" y="422656"/>
                </a:lnTo>
                <a:lnTo>
                  <a:pt x="940093" y="424766"/>
                </a:lnTo>
                <a:lnTo>
                  <a:pt x="985935" y="430978"/>
                </a:lnTo>
                <a:lnTo>
                  <a:pt x="1030410" y="441107"/>
                </a:lnTo>
                <a:lnTo>
                  <a:pt x="1073334" y="454972"/>
                </a:lnTo>
                <a:lnTo>
                  <a:pt x="1114526" y="472390"/>
                </a:lnTo>
                <a:lnTo>
                  <a:pt x="1153804" y="493178"/>
                </a:lnTo>
                <a:lnTo>
                  <a:pt x="1190985" y="517155"/>
                </a:lnTo>
                <a:lnTo>
                  <a:pt x="1225889" y="544138"/>
                </a:lnTo>
                <a:lnTo>
                  <a:pt x="1258331" y="573944"/>
                </a:lnTo>
                <a:lnTo>
                  <a:pt x="1288132" y="606392"/>
                </a:lnTo>
                <a:lnTo>
                  <a:pt x="1315108" y="641298"/>
                </a:lnTo>
                <a:lnTo>
                  <a:pt x="1339078" y="678481"/>
                </a:lnTo>
                <a:lnTo>
                  <a:pt x="1359860" y="717757"/>
                </a:lnTo>
                <a:lnTo>
                  <a:pt x="1377271" y="758945"/>
                </a:lnTo>
                <a:lnTo>
                  <a:pt x="1391130" y="801862"/>
                </a:lnTo>
                <a:lnTo>
                  <a:pt x="1401254" y="846326"/>
                </a:lnTo>
                <a:lnTo>
                  <a:pt x="1407463" y="892154"/>
                </a:lnTo>
                <a:lnTo>
                  <a:pt x="1409573" y="939165"/>
                </a:lnTo>
                <a:lnTo>
                  <a:pt x="1407463" y="986174"/>
                </a:lnTo>
                <a:lnTo>
                  <a:pt x="1401254" y="1032001"/>
                </a:lnTo>
                <a:lnTo>
                  <a:pt x="1391130" y="1076463"/>
                </a:lnTo>
                <a:lnTo>
                  <a:pt x="1377271" y="1119378"/>
                </a:lnTo>
                <a:lnTo>
                  <a:pt x="1359860" y="1160562"/>
                </a:lnTo>
                <a:lnTo>
                  <a:pt x="1339078" y="1199835"/>
                </a:lnTo>
                <a:lnTo>
                  <a:pt x="1315108" y="1237014"/>
                </a:lnTo>
                <a:lnTo>
                  <a:pt x="1288132" y="1271916"/>
                </a:lnTo>
                <a:lnTo>
                  <a:pt x="1258331" y="1304359"/>
                </a:lnTo>
                <a:lnTo>
                  <a:pt x="1225889" y="1334162"/>
                </a:lnTo>
                <a:lnTo>
                  <a:pt x="1190985" y="1361140"/>
                </a:lnTo>
                <a:lnTo>
                  <a:pt x="1153804" y="1385113"/>
                </a:lnTo>
                <a:lnTo>
                  <a:pt x="1114526" y="1405898"/>
                </a:lnTo>
                <a:lnTo>
                  <a:pt x="1073334" y="1423313"/>
                </a:lnTo>
                <a:lnTo>
                  <a:pt x="1030410" y="1437175"/>
                </a:lnTo>
                <a:lnTo>
                  <a:pt x="985935" y="1447302"/>
                </a:lnTo>
                <a:lnTo>
                  <a:pt x="940093" y="1453512"/>
                </a:lnTo>
                <a:lnTo>
                  <a:pt x="893063" y="1455623"/>
                </a:lnTo>
                <a:lnTo>
                  <a:pt x="1677161" y="1455623"/>
                </a:lnTo>
                <a:lnTo>
                  <a:pt x="1708423" y="1405133"/>
                </a:lnTo>
                <a:lnTo>
                  <a:pt x="1729835" y="1365484"/>
                </a:lnTo>
                <a:lnTo>
                  <a:pt x="1749332" y="1324860"/>
                </a:lnTo>
                <a:lnTo>
                  <a:pt x="1766877" y="1283334"/>
                </a:lnTo>
                <a:lnTo>
                  <a:pt x="1782431" y="1240982"/>
                </a:lnTo>
                <a:lnTo>
                  <a:pt x="1795957" y="1197876"/>
                </a:lnTo>
                <a:lnTo>
                  <a:pt x="1807416" y="1154093"/>
                </a:lnTo>
                <a:lnTo>
                  <a:pt x="1816771" y="1109706"/>
                </a:lnTo>
                <a:lnTo>
                  <a:pt x="1823985" y="1064789"/>
                </a:lnTo>
                <a:lnTo>
                  <a:pt x="1829018" y="1019417"/>
                </a:lnTo>
                <a:lnTo>
                  <a:pt x="1831833" y="973663"/>
                </a:lnTo>
                <a:lnTo>
                  <a:pt x="1832393" y="927604"/>
                </a:lnTo>
                <a:lnTo>
                  <a:pt x="1830658" y="881312"/>
                </a:lnTo>
                <a:lnTo>
                  <a:pt x="1826592" y="834862"/>
                </a:lnTo>
                <a:lnTo>
                  <a:pt x="1820157" y="788328"/>
                </a:lnTo>
                <a:lnTo>
                  <a:pt x="1811314" y="741786"/>
                </a:lnTo>
                <a:lnTo>
                  <a:pt x="1800026" y="695308"/>
                </a:lnTo>
                <a:lnTo>
                  <a:pt x="1786254" y="648970"/>
                </a:lnTo>
                <a:lnTo>
                  <a:pt x="1770052" y="603142"/>
                </a:lnTo>
                <a:lnTo>
                  <a:pt x="1751667" y="558566"/>
                </a:lnTo>
                <a:lnTo>
                  <a:pt x="1731173" y="515296"/>
                </a:lnTo>
                <a:lnTo>
                  <a:pt x="1708642" y="473383"/>
                </a:lnTo>
                <a:lnTo>
                  <a:pt x="1684145" y="432881"/>
                </a:lnTo>
                <a:lnTo>
                  <a:pt x="1657757" y="393841"/>
                </a:lnTo>
                <a:lnTo>
                  <a:pt x="1629548" y="356316"/>
                </a:lnTo>
                <a:lnTo>
                  <a:pt x="1599592" y="320360"/>
                </a:lnTo>
                <a:lnTo>
                  <a:pt x="1567960" y="286024"/>
                </a:lnTo>
                <a:lnTo>
                  <a:pt x="1534725" y="253361"/>
                </a:lnTo>
                <a:lnTo>
                  <a:pt x="1499960" y="222425"/>
                </a:lnTo>
                <a:lnTo>
                  <a:pt x="1463737" y="193267"/>
                </a:lnTo>
                <a:lnTo>
                  <a:pt x="1426127" y="165940"/>
                </a:lnTo>
                <a:lnTo>
                  <a:pt x="1387205" y="140497"/>
                </a:lnTo>
                <a:lnTo>
                  <a:pt x="1347041" y="116990"/>
                </a:lnTo>
                <a:lnTo>
                  <a:pt x="1305708" y="95472"/>
                </a:lnTo>
                <a:lnTo>
                  <a:pt x="1263279" y="75996"/>
                </a:lnTo>
                <a:lnTo>
                  <a:pt x="1219826" y="58614"/>
                </a:lnTo>
                <a:lnTo>
                  <a:pt x="1175422" y="43379"/>
                </a:lnTo>
                <a:lnTo>
                  <a:pt x="1130138" y="30343"/>
                </a:lnTo>
                <a:lnTo>
                  <a:pt x="1084047" y="19560"/>
                </a:lnTo>
                <a:lnTo>
                  <a:pt x="1037222" y="11081"/>
                </a:lnTo>
                <a:lnTo>
                  <a:pt x="989735" y="4960"/>
                </a:lnTo>
                <a:lnTo>
                  <a:pt x="941658" y="1248"/>
                </a:lnTo>
                <a:lnTo>
                  <a:pt x="893063" y="0"/>
                </a:lnTo>
                <a:close/>
              </a:path>
            </a:pathLst>
          </a:custGeom>
          <a:solidFill>
            <a:srgbClr val="037DF3"/>
          </a:solidFill>
        </p:spPr>
        <p:txBody>
          <a:bodyPr wrap="square" lIns="0" tIns="0" rIns="0" bIns="0" rtlCol="0"/>
          <a:lstStyle/>
          <a:p>
            <a:endParaRPr/>
          </a:p>
        </p:txBody>
      </p:sp>
      <p:sp>
        <p:nvSpPr>
          <p:cNvPr id="26" name="object 26"/>
          <p:cNvSpPr/>
          <p:nvPr/>
        </p:nvSpPr>
        <p:spPr>
          <a:xfrm>
            <a:off x="3721086" y="4385309"/>
            <a:ext cx="635635" cy="1050290"/>
          </a:xfrm>
          <a:custGeom>
            <a:avLst/>
            <a:gdLst/>
            <a:ahLst/>
            <a:cxnLst/>
            <a:rect l="l" t="t" r="r" b="b"/>
            <a:pathLst>
              <a:path w="635635" h="1050289">
                <a:moveTo>
                  <a:pt x="387109" y="0"/>
                </a:moveTo>
                <a:lnTo>
                  <a:pt x="348545" y="29569"/>
                </a:lnTo>
                <a:lnTo>
                  <a:pt x="311844" y="60825"/>
                </a:lnTo>
                <a:lnTo>
                  <a:pt x="277036" y="93685"/>
                </a:lnTo>
                <a:lnTo>
                  <a:pt x="244146" y="128062"/>
                </a:lnTo>
                <a:lnTo>
                  <a:pt x="213204" y="163871"/>
                </a:lnTo>
                <a:lnTo>
                  <a:pt x="184237" y="201028"/>
                </a:lnTo>
                <a:lnTo>
                  <a:pt x="157272" y="239447"/>
                </a:lnTo>
                <a:lnTo>
                  <a:pt x="132338" y="279044"/>
                </a:lnTo>
                <a:lnTo>
                  <a:pt x="109462" y="319733"/>
                </a:lnTo>
                <a:lnTo>
                  <a:pt x="88671" y="361429"/>
                </a:lnTo>
                <a:lnTo>
                  <a:pt x="69978" y="404089"/>
                </a:lnTo>
                <a:lnTo>
                  <a:pt x="53459" y="447503"/>
                </a:lnTo>
                <a:lnTo>
                  <a:pt x="39093" y="491711"/>
                </a:lnTo>
                <a:lnTo>
                  <a:pt x="26923" y="536586"/>
                </a:lnTo>
                <a:lnTo>
                  <a:pt x="16978" y="582043"/>
                </a:lnTo>
                <a:lnTo>
                  <a:pt x="9286" y="627996"/>
                </a:lnTo>
                <a:lnTo>
                  <a:pt x="3873" y="674362"/>
                </a:lnTo>
                <a:lnTo>
                  <a:pt x="769" y="721054"/>
                </a:lnTo>
                <a:lnTo>
                  <a:pt x="0" y="767988"/>
                </a:lnTo>
                <a:lnTo>
                  <a:pt x="1594" y="815079"/>
                </a:lnTo>
                <a:lnTo>
                  <a:pt x="5579" y="862242"/>
                </a:lnTo>
                <a:lnTo>
                  <a:pt x="11984" y="909391"/>
                </a:lnTo>
                <a:lnTo>
                  <a:pt x="20834" y="956442"/>
                </a:lnTo>
                <a:lnTo>
                  <a:pt x="32160" y="1003310"/>
                </a:lnTo>
                <a:lnTo>
                  <a:pt x="45987" y="1049908"/>
                </a:lnTo>
                <a:lnTo>
                  <a:pt x="447942" y="919352"/>
                </a:lnTo>
                <a:lnTo>
                  <a:pt x="435316" y="873475"/>
                </a:lnTo>
                <a:lnTo>
                  <a:pt x="427042" y="827242"/>
                </a:lnTo>
                <a:lnTo>
                  <a:pt x="423033" y="780921"/>
                </a:lnTo>
                <a:lnTo>
                  <a:pt x="423203" y="734778"/>
                </a:lnTo>
                <a:lnTo>
                  <a:pt x="427464" y="689081"/>
                </a:lnTo>
                <a:lnTo>
                  <a:pt x="435729" y="644096"/>
                </a:lnTo>
                <a:lnTo>
                  <a:pt x="447910" y="600090"/>
                </a:lnTo>
                <a:lnTo>
                  <a:pt x="463921" y="557331"/>
                </a:lnTo>
                <a:lnTo>
                  <a:pt x="483674" y="516084"/>
                </a:lnTo>
                <a:lnTo>
                  <a:pt x="507082" y="476617"/>
                </a:lnTo>
                <a:lnTo>
                  <a:pt x="534058" y="439196"/>
                </a:lnTo>
                <a:lnTo>
                  <a:pt x="564558" y="404048"/>
                </a:lnTo>
                <a:lnTo>
                  <a:pt x="598365" y="371563"/>
                </a:lnTo>
                <a:lnTo>
                  <a:pt x="635521" y="341883"/>
                </a:lnTo>
                <a:lnTo>
                  <a:pt x="387109" y="0"/>
                </a:lnTo>
                <a:close/>
              </a:path>
            </a:pathLst>
          </a:custGeom>
          <a:solidFill>
            <a:srgbClr val="FFFFFF"/>
          </a:solidFill>
        </p:spPr>
        <p:txBody>
          <a:bodyPr wrap="square" lIns="0" tIns="0" rIns="0" bIns="0" rtlCol="0"/>
          <a:lstStyle/>
          <a:p>
            <a:endParaRPr/>
          </a:p>
        </p:txBody>
      </p:sp>
      <p:sp>
        <p:nvSpPr>
          <p:cNvPr id="27" name="object 27"/>
          <p:cNvSpPr/>
          <p:nvPr/>
        </p:nvSpPr>
        <p:spPr>
          <a:xfrm>
            <a:off x="4108196" y="4205859"/>
            <a:ext cx="552450" cy="521334"/>
          </a:xfrm>
          <a:custGeom>
            <a:avLst/>
            <a:gdLst/>
            <a:ahLst/>
            <a:cxnLst/>
            <a:rect l="l" t="t" r="r" b="b"/>
            <a:pathLst>
              <a:path w="552450" h="521335">
                <a:moveTo>
                  <a:pt x="551941" y="0"/>
                </a:moveTo>
                <a:lnTo>
                  <a:pt x="502502" y="1304"/>
                </a:lnTo>
                <a:lnTo>
                  <a:pt x="453369" y="5196"/>
                </a:lnTo>
                <a:lnTo>
                  <a:pt x="404639" y="11644"/>
                </a:lnTo>
                <a:lnTo>
                  <a:pt x="356409" y="20616"/>
                </a:lnTo>
                <a:lnTo>
                  <a:pt x="308772" y="32080"/>
                </a:lnTo>
                <a:lnTo>
                  <a:pt x="261826" y="46005"/>
                </a:lnTo>
                <a:lnTo>
                  <a:pt x="215665" y="62359"/>
                </a:lnTo>
                <a:lnTo>
                  <a:pt x="170386" y="81110"/>
                </a:lnTo>
                <a:lnTo>
                  <a:pt x="126085" y="102227"/>
                </a:lnTo>
                <a:lnTo>
                  <a:pt x="82856" y="125677"/>
                </a:lnTo>
                <a:lnTo>
                  <a:pt x="40796" y="151428"/>
                </a:lnTo>
                <a:lnTo>
                  <a:pt x="0" y="179451"/>
                </a:lnTo>
                <a:lnTo>
                  <a:pt x="248412" y="521335"/>
                </a:lnTo>
                <a:lnTo>
                  <a:pt x="293976" y="491756"/>
                </a:lnTo>
                <a:lnTo>
                  <a:pt x="342119" y="467247"/>
                </a:lnTo>
                <a:lnTo>
                  <a:pt x="392414" y="447944"/>
                </a:lnTo>
                <a:lnTo>
                  <a:pt x="444434" y="433987"/>
                </a:lnTo>
                <a:lnTo>
                  <a:pt x="497752" y="425511"/>
                </a:lnTo>
                <a:lnTo>
                  <a:pt x="551941" y="422656"/>
                </a:lnTo>
                <a:lnTo>
                  <a:pt x="551941" y="0"/>
                </a:lnTo>
                <a:close/>
              </a:path>
            </a:pathLst>
          </a:custGeom>
          <a:solidFill>
            <a:srgbClr val="387B7D"/>
          </a:solidFill>
        </p:spPr>
        <p:txBody>
          <a:bodyPr wrap="square" lIns="0" tIns="0" rIns="0" bIns="0" rtlCol="0"/>
          <a:lstStyle/>
          <a:p>
            <a:endParaRPr/>
          </a:p>
        </p:txBody>
      </p:sp>
      <p:sp>
        <p:nvSpPr>
          <p:cNvPr id="28" name="object 28"/>
          <p:cNvSpPr txBox="1"/>
          <p:nvPr/>
        </p:nvSpPr>
        <p:spPr>
          <a:xfrm>
            <a:off x="5088763" y="5479084"/>
            <a:ext cx="320675" cy="192405"/>
          </a:xfrm>
          <a:prstGeom prst="rect">
            <a:avLst/>
          </a:prstGeom>
        </p:spPr>
        <p:txBody>
          <a:bodyPr vert="horz" wrap="square" lIns="0" tIns="0" rIns="0" bIns="0" rtlCol="0">
            <a:spAutoFit/>
          </a:bodyPr>
          <a:lstStyle/>
          <a:p>
            <a:pPr marL="12700">
              <a:lnSpc>
                <a:spcPct val="100000"/>
              </a:lnSpc>
            </a:pPr>
            <a:r>
              <a:rPr sz="1200" b="1" i="1" spc="75" dirty="0">
                <a:solidFill>
                  <a:srgbClr val="FFFFFF"/>
                </a:solidFill>
                <a:latin typeface="Calibri"/>
                <a:cs typeface="Calibri"/>
              </a:rPr>
              <a:t>70%</a:t>
            </a:r>
            <a:endParaRPr sz="1200">
              <a:latin typeface="Calibri"/>
              <a:cs typeface="Calibri"/>
            </a:endParaRPr>
          </a:p>
        </p:txBody>
      </p:sp>
      <p:sp>
        <p:nvSpPr>
          <p:cNvPr id="29" name="object 29"/>
          <p:cNvSpPr txBox="1"/>
          <p:nvPr/>
        </p:nvSpPr>
        <p:spPr>
          <a:xfrm>
            <a:off x="3807333" y="4826254"/>
            <a:ext cx="320675" cy="192405"/>
          </a:xfrm>
          <a:prstGeom prst="rect">
            <a:avLst/>
          </a:prstGeom>
        </p:spPr>
        <p:txBody>
          <a:bodyPr vert="horz" wrap="square" lIns="0" tIns="0" rIns="0" bIns="0" rtlCol="0">
            <a:spAutoFit/>
          </a:bodyPr>
          <a:lstStyle/>
          <a:p>
            <a:pPr marL="12700">
              <a:lnSpc>
                <a:spcPct val="100000"/>
              </a:lnSpc>
            </a:pPr>
            <a:r>
              <a:rPr sz="1200" b="1" i="1" spc="75" dirty="0">
                <a:solidFill>
                  <a:srgbClr val="037DF3"/>
                </a:solidFill>
                <a:latin typeface="Calibri"/>
                <a:cs typeface="Calibri"/>
              </a:rPr>
              <a:t>20%</a:t>
            </a:r>
            <a:endParaRPr sz="1200">
              <a:latin typeface="Calibri"/>
              <a:cs typeface="Calibri"/>
            </a:endParaRPr>
          </a:p>
        </p:txBody>
      </p:sp>
      <p:sp>
        <p:nvSpPr>
          <p:cNvPr id="30" name="object 30"/>
          <p:cNvSpPr txBox="1"/>
          <p:nvPr/>
        </p:nvSpPr>
        <p:spPr>
          <a:xfrm>
            <a:off x="4274946" y="4358894"/>
            <a:ext cx="321945" cy="192405"/>
          </a:xfrm>
          <a:prstGeom prst="rect">
            <a:avLst/>
          </a:prstGeom>
        </p:spPr>
        <p:txBody>
          <a:bodyPr vert="horz" wrap="square" lIns="0" tIns="0" rIns="0" bIns="0" rtlCol="0">
            <a:spAutoFit/>
          </a:bodyPr>
          <a:lstStyle/>
          <a:p>
            <a:pPr marL="12700">
              <a:lnSpc>
                <a:spcPct val="100000"/>
              </a:lnSpc>
            </a:pPr>
            <a:r>
              <a:rPr sz="1200" b="1" i="1" spc="75" dirty="0">
                <a:solidFill>
                  <a:srgbClr val="FFFFFF"/>
                </a:solidFill>
                <a:latin typeface="Calibri"/>
                <a:cs typeface="Calibri"/>
              </a:rPr>
              <a:t>10%</a:t>
            </a:r>
            <a:endParaRPr sz="1200">
              <a:latin typeface="Calibri"/>
              <a:cs typeface="Calibri"/>
            </a:endParaRPr>
          </a:p>
        </p:txBody>
      </p:sp>
      <p:sp>
        <p:nvSpPr>
          <p:cNvPr id="31" name="object 31"/>
          <p:cNvSpPr/>
          <p:nvPr/>
        </p:nvSpPr>
        <p:spPr>
          <a:xfrm>
            <a:off x="5879591" y="5558028"/>
            <a:ext cx="82550" cy="82550"/>
          </a:xfrm>
          <a:custGeom>
            <a:avLst/>
            <a:gdLst/>
            <a:ahLst/>
            <a:cxnLst/>
            <a:rect l="l" t="t" r="r" b="b"/>
            <a:pathLst>
              <a:path w="82550" h="82550">
                <a:moveTo>
                  <a:pt x="0" y="82296"/>
                </a:moveTo>
                <a:lnTo>
                  <a:pt x="82296" y="82296"/>
                </a:lnTo>
                <a:lnTo>
                  <a:pt x="82296" y="0"/>
                </a:lnTo>
                <a:lnTo>
                  <a:pt x="0" y="0"/>
                </a:lnTo>
                <a:lnTo>
                  <a:pt x="0" y="82296"/>
                </a:lnTo>
                <a:close/>
              </a:path>
            </a:pathLst>
          </a:custGeom>
          <a:solidFill>
            <a:srgbClr val="037DF3"/>
          </a:solidFill>
        </p:spPr>
        <p:txBody>
          <a:bodyPr wrap="square" lIns="0" tIns="0" rIns="0" bIns="0" rtlCol="0"/>
          <a:lstStyle/>
          <a:p>
            <a:endParaRPr/>
          </a:p>
        </p:txBody>
      </p:sp>
      <p:sp>
        <p:nvSpPr>
          <p:cNvPr id="32" name="object 32"/>
          <p:cNvSpPr/>
          <p:nvPr/>
        </p:nvSpPr>
        <p:spPr>
          <a:xfrm>
            <a:off x="5879591" y="5815584"/>
            <a:ext cx="82550" cy="82550"/>
          </a:xfrm>
          <a:custGeom>
            <a:avLst/>
            <a:gdLst/>
            <a:ahLst/>
            <a:cxnLst/>
            <a:rect l="l" t="t" r="r" b="b"/>
            <a:pathLst>
              <a:path w="82550" h="82550">
                <a:moveTo>
                  <a:pt x="0" y="82295"/>
                </a:moveTo>
                <a:lnTo>
                  <a:pt x="82296" y="82295"/>
                </a:lnTo>
                <a:lnTo>
                  <a:pt x="82296" y="0"/>
                </a:lnTo>
                <a:lnTo>
                  <a:pt x="0" y="0"/>
                </a:lnTo>
                <a:lnTo>
                  <a:pt x="0" y="82295"/>
                </a:lnTo>
                <a:close/>
              </a:path>
            </a:pathLst>
          </a:custGeom>
          <a:solidFill>
            <a:srgbClr val="FFFFFF"/>
          </a:solidFill>
        </p:spPr>
        <p:txBody>
          <a:bodyPr wrap="square" lIns="0" tIns="0" rIns="0" bIns="0" rtlCol="0"/>
          <a:lstStyle/>
          <a:p>
            <a:endParaRPr/>
          </a:p>
        </p:txBody>
      </p:sp>
      <p:sp>
        <p:nvSpPr>
          <p:cNvPr id="33" name="object 33"/>
          <p:cNvSpPr/>
          <p:nvPr/>
        </p:nvSpPr>
        <p:spPr>
          <a:xfrm>
            <a:off x="5879591" y="6071615"/>
            <a:ext cx="82550" cy="82550"/>
          </a:xfrm>
          <a:custGeom>
            <a:avLst/>
            <a:gdLst/>
            <a:ahLst/>
            <a:cxnLst/>
            <a:rect l="l" t="t" r="r" b="b"/>
            <a:pathLst>
              <a:path w="82550" h="82550">
                <a:moveTo>
                  <a:pt x="0" y="82296"/>
                </a:moveTo>
                <a:lnTo>
                  <a:pt x="82296" y="82296"/>
                </a:lnTo>
                <a:lnTo>
                  <a:pt x="82296" y="0"/>
                </a:lnTo>
                <a:lnTo>
                  <a:pt x="0" y="0"/>
                </a:lnTo>
                <a:lnTo>
                  <a:pt x="0" y="82296"/>
                </a:lnTo>
                <a:close/>
              </a:path>
            </a:pathLst>
          </a:custGeom>
          <a:solidFill>
            <a:srgbClr val="387B7D"/>
          </a:solidFill>
        </p:spPr>
        <p:txBody>
          <a:bodyPr wrap="square" lIns="0" tIns="0" rIns="0" bIns="0" rtlCol="0"/>
          <a:lstStyle/>
          <a:p>
            <a:endParaRPr/>
          </a:p>
        </p:txBody>
      </p:sp>
      <p:sp>
        <p:nvSpPr>
          <p:cNvPr id="34" name="object 34"/>
          <p:cNvSpPr txBox="1"/>
          <p:nvPr/>
        </p:nvSpPr>
        <p:spPr>
          <a:xfrm>
            <a:off x="5984875" y="5423916"/>
            <a:ext cx="1072515" cy="780415"/>
          </a:xfrm>
          <a:prstGeom prst="rect">
            <a:avLst/>
          </a:prstGeom>
        </p:spPr>
        <p:txBody>
          <a:bodyPr vert="horz" wrap="square" lIns="0" tIns="0" rIns="0" bIns="0" rtlCol="0">
            <a:spAutoFit/>
          </a:bodyPr>
          <a:lstStyle/>
          <a:p>
            <a:pPr marL="12700" marR="5080" algn="just">
              <a:lnSpc>
                <a:spcPct val="140500"/>
              </a:lnSpc>
            </a:pPr>
            <a:r>
              <a:rPr sz="1200" b="1" i="1" spc="20" dirty="0">
                <a:solidFill>
                  <a:srgbClr val="FFFFFF"/>
                </a:solidFill>
                <a:latin typeface="Calibri"/>
                <a:cs typeface="Calibri"/>
              </a:rPr>
              <a:t>Economic</a:t>
            </a:r>
            <a:r>
              <a:rPr sz="1200" b="1" i="1" spc="-105" dirty="0">
                <a:solidFill>
                  <a:srgbClr val="FFFFFF"/>
                </a:solidFill>
                <a:latin typeface="Calibri"/>
                <a:cs typeface="Calibri"/>
              </a:rPr>
              <a:t> </a:t>
            </a:r>
            <a:r>
              <a:rPr sz="1200" b="1" i="1" spc="5" dirty="0">
                <a:solidFill>
                  <a:srgbClr val="FFFFFF"/>
                </a:solidFill>
                <a:latin typeface="Calibri"/>
                <a:cs typeface="Calibri"/>
              </a:rPr>
              <a:t>Major  </a:t>
            </a:r>
            <a:r>
              <a:rPr sz="1200" b="1" i="1" spc="25" dirty="0">
                <a:solidFill>
                  <a:srgbClr val="FFFFFF"/>
                </a:solidFill>
                <a:latin typeface="Calibri"/>
                <a:cs typeface="Calibri"/>
              </a:rPr>
              <a:t>Technical</a:t>
            </a:r>
            <a:r>
              <a:rPr sz="1200" b="1" i="1" spc="-95" dirty="0">
                <a:solidFill>
                  <a:srgbClr val="FFFFFF"/>
                </a:solidFill>
                <a:latin typeface="Calibri"/>
                <a:cs typeface="Calibri"/>
              </a:rPr>
              <a:t> </a:t>
            </a:r>
            <a:r>
              <a:rPr sz="1200" b="1" i="1" spc="5" dirty="0">
                <a:solidFill>
                  <a:srgbClr val="FFFFFF"/>
                </a:solidFill>
                <a:latin typeface="Calibri"/>
                <a:cs typeface="Calibri"/>
              </a:rPr>
              <a:t>Major  </a:t>
            </a:r>
            <a:r>
              <a:rPr sz="1200" b="1" i="1" spc="20" dirty="0">
                <a:solidFill>
                  <a:srgbClr val="FFFFFF"/>
                </a:solidFill>
                <a:latin typeface="Calibri"/>
                <a:cs typeface="Calibri"/>
              </a:rPr>
              <a:t>Social</a:t>
            </a:r>
            <a:r>
              <a:rPr sz="1200" b="1" i="1" spc="-105" dirty="0">
                <a:solidFill>
                  <a:srgbClr val="FFFFFF"/>
                </a:solidFill>
                <a:latin typeface="Calibri"/>
                <a:cs typeface="Calibri"/>
              </a:rPr>
              <a:t> </a:t>
            </a:r>
            <a:r>
              <a:rPr sz="1200" b="1" i="1" spc="5" dirty="0">
                <a:solidFill>
                  <a:srgbClr val="FFFFFF"/>
                </a:solidFill>
                <a:latin typeface="Calibri"/>
                <a:cs typeface="Calibri"/>
              </a:rPr>
              <a:t>Major</a:t>
            </a:r>
            <a:endParaRPr sz="1200">
              <a:latin typeface="Calibri"/>
              <a:cs typeface="Calibri"/>
            </a:endParaRPr>
          </a:p>
        </p:txBody>
      </p:sp>
      <p:sp>
        <p:nvSpPr>
          <p:cNvPr id="35" name="object 35"/>
          <p:cNvSpPr txBox="1"/>
          <p:nvPr/>
        </p:nvSpPr>
        <p:spPr>
          <a:xfrm>
            <a:off x="7331709" y="4875148"/>
            <a:ext cx="4660900" cy="1503045"/>
          </a:xfrm>
          <a:prstGeom prst="rect">
            <a:avLst/>
          </a:prstGeom>
        </p:spPr>
        <p:txBody>
          <a:bodyPr vert="horz" wrap="square" lIns="0" tIns="0" rIns="0" bIns="0" rtlCol="0">
            <a:spAutoFit/>
          </a:bodyPr>
          <a:lstStyle/>
          <a:p>
            <a:pPr marL="299085" indent="-286385">
              <a:lnSpc>
                <a:spcPct val="100000"/>
              </a:lnSpc>
              <a:buFont typeface="Wingdings"/>
              <a:buChar char=""/>
              <a:tabLst>
                <a:tab pos="299085" algn="l"/>
                <a:tab pos="299720" algn="l"/>
              </a:tabLst>
            </a:pPr>
            <a:r>
              <a:rPr sz="1400" b="1" i="1" spc="30" dirty="0">
                <a:solidFill>
                  <a:srgbClr val="FFFFFF"/>
                </a:solidFill>
                <a:latin typeface="Calibri"/>
                <a:cs typeface="Calibri"/>
              </a:rPr>
              <a:t>From </a:t>
            </a:r>
            <a:r>
              <a:rPr sz="1400" b="1" i="1" spc="45" dirty="0">
                <a:solidFill>
                  <a:srgbClr val="FFFFFF"/>
                </a:solidFill>
                <a:latin typeface="Calibri"/>
                <a:cs typeface="Calibri"/>
              </a:rPr>
              <a:t>Top </a:t>
            </a:r>
            <a:r>
              <a:rPr sz="1400" b="1" i="1" spc="25" dirty="0">
                <a:solidFill>
                  <a:srgbClr val="FFFFFF"/>
                </a:solidFill>
                <a:latin typeface="Calibri"/>
                <a:cs typeface="Calibri"/>
              </a:rPr>
              <a:t>Universities </a:t>
            </a:r>
            <a:r>
              <a:rPr lang="en-US" sz="1400" i="1" spc="15" dirty="0">
                <a:solidFill>
                  <a:srgbClr val="FFFFFF"/>
                </a:solidFill>
                <a:cs typeface="Calibri"/>
              </a:rPr>
              <a:t>(FTU,</a:t>
            </a:r>
            <a:r>
              <a:rPr lang="en-US" sz="1400" i="1" spc="30" dirty="0">
                <a:solidFill>
                  <a:srgbClr val="FFFFFF"/>
                </a:solidFill>
                <a:cs typeface="Calibri"/>
              </a:rPr>
              <a:t> </a:t>
            </a:r>
            <a:r>
              <a:rPr lang="en-US" sz="1400" i="1" spc="40" dirty="0">
                <a:solidFill>
                  <a:srgbClr val="FFFFFF"/>
                </a:solidFill>
                <a:cs typeface="Calibri"/>
              </a:rPr>
              <a:t>NEU,</a:t>
            </a:r>
            <a:r>
              <a:rPr lang="en-US" sz="1400" i="1" spc="35" dirty="0">
                <a:solidFill>
                  <a:srgbClr val="FFFFFF"/>
                </a:solidFill>
                <a:cs typeface="Calibri"/>
              </a:rPr>
              <a:t> </a:t>
            </a:r>
            <a:r>
              <a:rPr lang="en-US" sz="1400" i="1" spc="15" dirty="0">
                <a:solidFill>
                  <a:srgbClr val="FFFFFF"/>
                </a:solidFill>
                <a:cs typeface="Calibri"/>
              </a:rPr>
              <a:t>HANU,</a:t>
            </a:r>
            <a:r>
              <a:rPr lang="en-US" sz="1400" i="1" spc="40" dirty="0">
                <a:solidFill>
                  <a:srgbClr val="FFFFFF"/>
                </a:solidFill>
                <a:cs typeface="Calibri"/>
              </a:rPr>
              <a:t> </a:t>
            </a:r>
            <a:r>
              <a:rPr lang="en-US" sz="1400" i="1" spc="15" dirty="0">
                <a:solidFill>
                  <a:srgbClr val="FFFFFF"/>
                </a:solidFill>
                <a:cs typeface="Calibri"/>
              </a:rPr>
              <a:t>ULIS</a:t>
            </a:r>
            <a:r>
              <a:rPr lang="en-US" sz="1400" i="1" spc="-15" dirty="0">
                <a:solidFill>
                  <a:srgbClr val="FFFFFF"/>
                </a:solidFill>
                <a:cs typeface="Calibri"/>
              </a:rPr>
              <a:t>)</a:t>
            </a:r>
            <a:endParaRPr sz="1400" dirty="0">
              <a:latin typeface="Calibri"/>
              <a:cs typeface="Calibri"/>
            </a:endParaRPr>
          </a:p>
          <a:p>
            <a:pPr marL="299085" indent="-286385">
              <a:lnSpc>
                <a:spcPct val="100000"/>
              </a:lnSpc>
              <a:buFont typeface="Wingdings"/>
              <a:buChar char=""/>
              <a:tabLst>
                <a:tab pos="299085" algn="l"/>
                <a:tab pos="299720" algn="l"/>
              </a:tabLst>
            </a:pPr>
            <a:r>
              <a:rPr sz="1400" b="1" i="1" spc="40" dirty="0">
                <a:solidFill>
                  <a:srgbClr val="FFFFFF"/>
                </a:solidFill>
                <a:latin typeface="Calibri"/>
                <a:cs typeface="Calibri"/>
              </a:rPr>
              <a:t>Active </a:t>
            </a:r>
            <a:r>
              <a:rPr sz="1400" b="1" i="1" spc="20" dirty="0">
                <a:solidFill>
                  <a:srgbClr val="FFFFFF"/>
                </a:solidFill>
                <a:latin typeface="Calibri"/>
                <a:cs typeface="Calibri"/>
              </a:rPr>
              <a:t>participation </a:t>
            </a:r>
            <a:r>
              <a:rPr sz="1400" i="1" spc="-10" dirty="0">
                <a:solidFill>
                  <a:srgbClr val="FFFFFF"/>
                </a:solidFill>
                <a:latin typeface="Calibri"/>
                <a:cs typeface="Calibri"/>
              </a:rPr>
              <a:t>in extracurricular</a:t>
            </a:r>
            <a:r>
              <a:rPr sz="1400" i="1" spc="-50" dirty="0">
                <a:solidFill>
                  <a:srgbClr val="FFFFFF"/>
                </a:solidFill>
                <a:latin typeface="Calibri"/>
                <a:cs typeface="Calibri"/>
              </a:rPr>
              <a:t> </a:t>
            </a:r>
            <a:r>
              <a:rPr sz="1400" i="1" dirty="0">
                <a:solidFill>
                  <a:srgbClr val="FFFFFF"/>
                </a:solidFill>
                <a:latin typeface="Calibri"/>
                <a:cs typeface="Calibri"/>
              </a:rPr>
              <a:t>activities</a:t>
            </a:r>
            <a:endParaRPr sz="1400" dirty="0">
              <a:latin typeface="Calibri"/>
              <a:cs typeface="Calibri"/>
            </a:endParaRPr>
          </a:p>
          <a:p>
            <a:pPr marL="299085" indent="-286385">
              <a:lnSpc>
                <a:spcPct val="100000"/>
              </a:lnSpc>
              <a:buFont typeface="Wingdings"/>
              <a:buChar char=""/>
              <a:tabLst>
                <a:tab pos="299085" algn="l"/>
                <a:tab pos="299720" algn="l"/>
              </a:tabLst>
            </a:pPr>
            <a:r>
              <a:rPr sz="1400" b="1" i="1" spc="20" dirty="0">
                <a:solidFill>
                  <a:srgbClr val="FFFFFF"/>
                </a:solidFill>
                <a:latin typeface="Calibri"/>
                <a:cs typeface="Calibri"/>
              </a:rPr>
              <a:t>Good academic </a:t>
            </a:r>
            <a:r>
              <a:rPr sz="1400" b="1" i="1" spc="15" dirty="0">
                <a:solidFill>
                  <a:srgbClr val="FFFFFF"/>
                </a:solidFill>
                <a:latin typeface="Calibri"/>
                <a:cs typeface="Calibri"/>
              </a:rPr>
              <a:t>performance </a:t>
            </a:r>
            <a:r>
              <a:rPr sz="1400" i="1" spc="-10" dirty="0">
                <a:solidFill>
                  <a:srgbClr val="FFFFFF"/>
                </a:solidFill>
                <a:latin typeface="Calibri"/>
                <a:cs typeface="Calibri"/>
              </a:rPr>
              <a:t>with </a:t>
            </a:r>
            <a:r>
              <a:rPr sz="1400" i="1" spc="-25" dirty="0">
                <a:solidFill>
                  <a:srgbClr val="FFFFFF"/>
                </a:solidFill>
                <a:latin typeface="Calibri"/>
                <a:cs typeface="Calibri"/>
              </a:rPr>
              <a:t>high </a:t>
            </a:r>
            <a:r>
              <a:rPr sz="1400" i="1" spc="50" dirty="0">
                <a:solidFill>
                  <a:srgbClr val="FFFFFF"/>
                </a:solidFill>
                <a:latin typeface="Calibri"/>
                <a:cs typeface="Calibri"/>
              </a:rPr>
              <a:t>GPA </a:t>
            </a:r>
            <a:r>
              <a:rPr sz="1400" i="1" spc="20" dirty="0">
                <a:solidFill>
                  <a:srgbClr val="FFFFFF"/>
                </a:solidFill>
                <a:latin typeface="Calibri"/>
                <a:cs typeface="Calibri"/>
              </a:rPr>
              <a:t>(&gt;</a:t>
            </a:r>
            <a:r>
              <a:rPr sz="1400" i="1" spc="-114" dirty="0">
                <a:solidFill>
                  <a:srgbClr val="FFFFFF"/>
                </a:solidFill>
                <a:latin typeface="Calibri"/>
                <a:cs typeface="Calibri"/>
              </a:rPr>
              <a:t> </a:t>
            </a:r>
            <a:r>
              <a:rPr sz="1400" i="1" spc="25" dirty="0">
                <a:solidFill>
                  <a:srgbClr val="FFFFFF"/>
                </a:solidFill>
                <a:latin typeface="Calibri"/>
                <a:cs typeface="Calibri"/>
              </a:rPr>
              <a:t>7.0)</a:t>
            </a:r>
            <a:endParaRPr sz="1400" dirty="0">
              <a:latin typeface="Calibri"/>
              <a:cs typeface="Calibri"/>
            </a:endParaRPr>
          </a:p>
          <a:p>
            <a:pPr marL="299085" indent="-286385">
              <a:lnSpc>
                <a:spcPct val="100000"/>
              </a:lnSpc>
              <a:buFont typeface="Wingdings"/>
              <a:buChar char=""/>
              <a:tabLst>
                <a:tab pos="299085" algn="l"/>
                <a:tab pos="299720" algn="l"/>
              </a:tabLst>
            </a:pPr>
            <a:r>
              <a:rPr sz="1400" i="1" spc="25" dirty="0">
                <a:solidFill>
                  <a:srgbClr val="FFFFFF"/>
                </a:solidFill>
                <a:latin typeface="Calibri"/>
                <a:cs typeface="Calibri"/>
              </a:rPr>
              <a:t>Have </a:t>
            </a:r>
            <a:r>
              <a:rPr sz="1400" b="1" i="1" spc="15" dirty="0">
                <a:solidFill>
                  <a:srgbClr val="FFFFFF"/>
                </a:solidFill>
                <a:latin typeface="Calibri"/>
                <a:cs typeface="Calibri"/>
              </a:rPr>
              <a:t>career</a:t>
            </a:r>
            <a:r>
              <a:rPr sz="1400" b="1" i="1" spc="-85" dirty="0">
                <a:solidFill>
                  <a:srgbClr val="FFFFFF"/>
                </a:solidFill>
                <a:latin typeface="Calibri"/>
                <a:cs typeface="Calibri"/>
              </a:rPr>
              <a:t> </a:t>
            </a:r>
            <a:r>
              <a:rPr sz="1400" b="1" i="1" spc="20" dirty="0">
                <a:solidFill>
                  <a:srgbClr val="FFFFFF"/>
                </a:solidFill>
                <a:latin typeface="Calibri"/>
                <a:cs typeface="Calibri"/>
              </a:rPr>
              <a:t>objectives</a:t>
            </a:r>
            <a:endParaRPr sz="1400" dirty="0">
              <a:latin typeface="Calibri"/>
              <a:cs typeface="Calibri"/>
            </a:endParaRPr>
          </a:p>
          <a:p>
            <a:pPr marL="299085" indent="-286385">
              <a:lnSpc>
                <a:spcPct val="100000"/>
              </a:lnSpc>
              <a:buFont typeface="Wingdings"/>
              <a:buChar char=""/>
              <a:tabLst>
                <a:tab pos="299085" algn="l"/>
                <a:tab pos="299720" algn="l"/>
              </a:tabLst>
            </a:pPr>
            <a:r>
              <a:rPr sz="1400" b="1" i="1" spc="25" dirty="0">
                <a:solidFill>
                  <a:srgbClr val="FFFFFF"/>
                </a:solidFill>
                <a:latin typeface="Calibri"/>
                <a:cs typeface="Calibri"/>
              </a:rPr>
              <a:t>Interested in </a:t>
            </a:r>
            <a:r>
              <a:rPr sz="1400" b="1" i="1" spc="20" dirty="0">
                <a:solidFill>
                  <a:srgbClr val="FFFFFF"/>
                </a:solidFill>
                <a:latin typeface="Calibri"/>
                <a:cs typeface="Calibri"/>
              </a:rPr>
              <a:t>social issues</a:t>
            </a:r>
            <a:r>
              <a:rPr sz="1400" b="1" i="1" spc="-185" dirty="0">
                <a:solidFill>
                  <a:srgbClr val="FFFFFF"/>
                </a:solidFill>
                <a:latin typeface="Calibri"/>
                <a:cs typeface="Calibri"/>
              </a:rPr>
              <a:t> </a:t>
            </a:r>
            <a:r>
              <a:rPr sz="1400" i="1" spc="-10" dirty="0">
                <a:solidFill>
                  <a:srgbClr val="FFFFFF"/>
                </a:solidFill>
                <a:latin typeface="Calibri"/>
                <a:cs typeface="Calibri"/>
              </a:rPr>
              <a:t>and </a:t>
            </a:r>
            <a:r>
              <a:rPr sz="1400" i="1" spc="-25" dirty="0">
                <a:solidFill>
                  <a:srgbClr val="FFFFFF"/>
                </a:solidFill>
                <a:latin typeface="Calibri"/>
                <a:cs typeface="Calibri"/>
              </a:rPr>
              <a:t>relating </a:t>
            </a:r>
            <a:r>
              <a:rPr sz="1400" i="1" dirty="0">
                <a:solidFill>
                  <a:srgbClr val="FFFFFF"/>
                </a:solidFill>
                <a:latin typeface="Calibri"/>
                <a:cs typeface="Calibri"/>
              </a:rPr>
              <a:t>activities</a:t>
            </a:r>
            <a:endParaRPr sz="1400" dirty="0">
              <a:latin typeface="Calibri"/>
              <a:cs typeface="Calibri"/>
            </a:endParaRPr>
          </a:p>
          <a:p>
            <a:pPr marL="299085" marR="5080" indent="-286385">
              <a:lnSpc>
                <a:spcPct val="100000"/>
              </a:lnSpc>
              <a:buFont typeface="Wingdings"/>
              <a:buChar char=""/>
              <a:tabLst>
                <a:tab pos="299085" algn="l"/>
                <a:tab pos="299720" algn="l"/>
              </a:tabLst>
            </a:pPr>
            <a:r>
              <a:rPr sz="1400" i="1" spc="-10" dirty="0">
                <a:solidFill>
                  <a:srgbClr val="FFFFFF"/>
                </a:solidFill>
                <a:latin typeface="Calibri"/>
                <a:cs typeface="Calibri"/>
              </a:rPr>
              <a:t>Looking </a:t>
            </a:r>
            <a:r>
              <a:rPr sz="1400" i="1" spc="-5" dirty="0">
                <a:solidFill>
                  <a:srgbClr val="FFFFFF"/>
                </a:solidFill>
                <a:latin typeface="Calibri"/>
                <a:cs typeface="Calibri"/>
              </a:rPr>
              <a:t>for </a:t>
            </a:r>
            <a:r>
              <a:rPr sz="1400" i="1" spc="-20" dirty="0">
                <a:solidFill>
                  <a:srgbClr val="FFFFFF"/>
                </a:solidFill>
                <a:latin typeface="Calibri"/>
                <a:cs typeface="Calibri"/>
              </a:rPr>
              <a:t>a </a:t>
            </a:r>
            <a:r>
              <a:rPr sz="1400" i="1" spc="-5" dirty="0">
                <a:solidFill>
                  <a:srgbClr val="FFFFFF"/>
                </a:solidFill>
                <a:latin typeface="Calibri"/>
                <a:cs typeface="Calibri"/>
              </a:rPr>
              <a:t>place </a:t>
            </a:r>
            <a:r>
              <a:rPr sz="1400" i="1" spc="5" dirty="0">
                <a:solidFill>
                  <a:srgbClr val="FFFFFF"/>
                </a:solidFill>
                <a:latin typeface="Calibri"/>
                <a:cs typeface="Calibri"/>
              </a:rPr>
              <a:t>to </a:t>
            </a:r>
            <a:r>
              <a:rPr sz="1400" i="1" dirty="0">
                <a:solidFill>
                  <a:srgbClr val="FFFFFF"/>
                </a:solidFill>
                <a:latin typeface="Calibri"/>
                <a:cs typeface="Calibri"/>
              </a:rPr>
              <a:t>contribute </a:t>
            </a:r>
            <a:r>
              <a:rPr sz="1400" i="1" spc="-10" dirty="0">
                <a:solidFill>
                  <a:srgbClr val="FFFFFF"/>
                </a:solidFill>
                <a:latin typeface="Calibri"/>
                <a:cs typeface="Calibri"/>
              </a:rPr>
              <a:t>their </a:t>
            </a:r>
            <a:r>
              <a:rPr sz="1400" i="1" spc="-15" dirty="0">
                <a:solidFill>
                  <a:srgbClr val="FFFFFF"/>
                </a:solidFill>
                <a:latin typeface="Calibri"/>
                <a:cs typeface="Calibri"/>
              </a:rPr>
              <a:t>ideas </a:t>
            </a:r>
            <a:r>
              <a:rPr sz="1400" i="1" spc="-20" dirty="0">
                <a:solidFill>
                  <a:srgbClr val="FFFFFF"/>
                </a:solidFill>
                <a:latin typeface="Calibri"/>
                <a:cs typeface="Calibri"/>
              </a:rPr>
              <a:t>networking </a:t>
            </a:r>
            <a:r>
              <a:rPr sz="1400" i="1" spc="-10" dirty="0">
                <a:solidFill>
                  <a:srgbClr val="FFFFFF"/>
                </a:solidFill>
                <a:latin typeface="Calibri"/>
                <a:cs typeface="Calibri"/>
              </a:rPr>
              <a:t>with  </a:t>
            </a:r>
            <a:r>
              <a:rPr sz="1400" i="1" spc="-5" dirty="0">
                <a:solidFill>
                  <a:srgbClr val="FFFFFF"/>
                </a:solidFill>
                <a:latin typeface="Calibri"/>
                <a:cs typeface="Calibri"/>
              </a:rPr>
              <a:t>other </a:t>
            </a:r>
            <a:r>
              <a:rPr sz="1400" i="1" spc="-10" dirty="0">
                <a:solidFill>
                  <a:srgbClr val="FFFFFF"/>
                </a:solidFill>
                <a:latin typeface="Calibri"/>
                <a:cs typeface="Calibri"/>
              </a:rPr>
              <a:t>talents and </a:t>
            </a:r>
            <a:r>
              <a:rPr sz="1400" i="1" spc="-30" dirty="0">
                <a:solidFill>
                  <a:srgbClr val="FFFFFF"/>
                </a:solidFill>
                <a:latin typeface="Calibri"/>
                <a:cs typeface="Calibri"/>
              </a:rPr>
              <a:t>gain </a:t>
            </a:r>
            <a:r>
              <a:rPr sz="1400" i="1" spc="-15" dirty="0">
                <a:solidFill>
                  <a:srgbClr val="FFFFFF"/>
                </a:solidFill>
                <a:latin typeface="Calibri"/>
                <a:cs typeface="Calibri"/>
              </a:rPr>
              <a:t>more</a:t>
            </a:r>
            <a:r>
              <a:rPr sz="1400" i="1" spc="175" dirty="0">
                <a:solidFill>
                  <a:srgbClr val="FFFFFF"/>
                </a:solidFill>
                <a:latin typeface="Calibri"/>
                <a:cs typeface="Calibri"/>
              </a:rPr>
              <a:t> </a:t>
            </a:r>
            <a:r>
              <a:rPr sz="1400" i="1" spc="-20" dirty="0">
                <a:solidFill>
                  <a:srgbClr val="FFFFFF"/>
                </a:solidFill>
                <a:latin typeface="Calibri"/>
                <a:cs typeface="Calibri"/>
              </a:rPr>
              <a:t>knowledge</a:t>
            </a:r>
            <a:endParaRPr sz="1400" dirty="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9" name="16903584_1953412178215229_8840959027128432312_o.jpg" descr="16903584_1953412178215229_8840959027128432312_o.jpg"/>
          <p:cNvPicPr>
            <a:picLocks noChangeAspect="1"/>
          </p:cNvPicPr>
          <p:nvPr/>
        </p:nvPicPr>
        <p:blipFill>
          <a:blip r:embed="rId3">
            <a:extLst/>
          </a:blip>
          <a:srcRect l="76856" t="38156"/>
          <a:stretch>
            <a:fillRect/>
          </a:stretch>
        </p:blipFill>
        <p:spPr>
          <a:xfrm>
            <a:off x="8123493" y="2853046"/>
            <a:ext cx="3582653" cy="3639155"/>
          </a:xfrm>
          <a:prstGeom prst="rect">
            <a:avLst/>
          </a:prstGeom>
          <a:ln w="12700">
            <a:miter lim="400000"/>
          </a:ln>
        </p:spPr>
      </p:pic>
      <p:sp>
        <p:nvSpPr>
          <p:cNvPr id="950" name="Rectangle"/>
          <p:cNvSpPr/>
          <p:nvPr/>
        </p:nvSpPr>
        <p:spPr>
          <a:xfrm>
            <a:off x="8023006" y="2651112"/>
            <a:ext cx="3783566" cy="3710879"/>
          </a:xfrm>
          <a:prstGeom prst="rect">
            <a:avLst/>
          </a:prstGeom>
          <a:ln w="12700">
            <a:solidFill>
              <a:srgbClr val="595959"/>
            </a:solidFill>
          </a:ln>
        </p:spPr>
        <p:txBody>
          <a:bodyPr lIns="45719" rIns="45719" anchor="ctr"/>
          <a:lstStyle/>
          <a:p>
            <a:pPr>
              <a:defRPr sz="1400">
                <a:latin typeface="Arial"/>
                <a:ea typeface="Arial"/>
                <a:cs typeface="Arial"/>
                <a:sym typeface="Arial"/>
              </a:defRPr>
            </a:pPr>
            <a:endParaRPr/>
          </a:p>
        </p:txBody>
      </p:sp>
      <p:pic>
        <p:nvPicPr>
          <p:cNvPr id="951" name="16903584_1953412178215229_8840959027128432312_o.jpg" descr="16903584_1953412178215229_8840959027128432312_o.jpg"/>
          <p:cNvPicPr>
            <a:picLocks noChangeAspect="1"/>
          </p:cNvPicPr>
          <p:nvPr/>
        </p:nvPicPr>
        <p:blipFill>
          <a:blip r:embed="rId3">
            <a:extLst/>
          </a:blip>
          <a:srcRect l="76705" t="6448" r="393" b="66640"/>
          <a:stretch>
            <a:fillRect/>
          </a:stretch>
        </p:blipFill>
        <p:spPr>
          <a:xfrm>
            <a:off x="610387" y="3032954"/>
            <a:ext cx="6597584" cy="2947015"/>
          </a:xfrm>
          <a:prstGeom prst="rect">
            <a:avLst/>
          </a:prstGeom>
          <a:ln w="12700">
            <a:miter lim="400000"/>
          </a:ln>
        </p:spPr>
      </p:pic>
      <p:sp>
        <p:nvSpPr>
          <p:cNvPr id="952" name="Rectangle"/>
          <p:cNvSpPr/>
          <p:nvPr/>
        </p:nvSpPr>
        <p:spPr>
          <a:xfrm>
            <a:off x="385502" y="2648607"/>
            <a:ext cx="7318935" cy="3724155"/>
          </a:xfrm>
          <a:prstGeom prst="rect">
            <a:avLst/>
          </a:prstGeom>
          <a:ln w="12700">
            <a:solidFill>
              <a:srgbClr val="595959"/>
            </a:solidFill>
          </a:ln>
        </p:spPr>
        <p:txBody>
          <a:bodyPr lIns="45719" rIns="45719" anchor="ctr"/>
          <a:lstStyle/>
          <a:p>
            <a:pPr>
              <a:defRPr sz="1400">
                <a:latin typeface="Arial"/>
                <a:ea typeface="Arial"/>
                <a:cs typeface="Arial"/>
                <a:sym typeface="Arial"/>
              </a:defRPr>
            </a:pPr>
            <a:endParaRPr/>
          </a:p>
        </p:txBody>
      </p:sp>
      <p:sp>
        <p:nvSpPr>
          <p:cNvPr id="953" name="Rectangle"/>
          <p:cNvSpPr/>
          <p:nvPr/>
        </p:nvSpPr>
        <p:spPr>
          <a:xfrm>
            <a:off x="8368805" y="2592573"/>
            <a:ext cx="2104631" cy="290702"/>
          </a:xfrm>
          <a:prstGeom prst="rect">
            <a:avLst/>
          </a:prstGeom>
          <a:solidFill>
            <a:srgbClr val="FFFFFF"/>
          </a:solidFill>
          <a:ln w="12700">
            <a:miter lim="400000"/>
          </a:ln>
        </p:spPr>
        <p:txBody>
          <a:bodyPr lIns="45719" rIns="45719" anchor="ctr"/>
          <a:lstStyle/>
          <a:p>
            <a:pPr>
              <a:defRPr sz="1400">
                <a:latin typeface="Arial"/>
                <a:ea typeface="Arial"/>
                <a:cs typeface="Arial"/>
                <a:sym typeface="Arial"/>
              </a:defRPr>
            </a:pPr>
            <a:endParaRPr/>
          </a:p>
        </p:txBody>
      </p:sp>
      <p:sp>
        <p:nvSpPr>
          <p:cNvPr id="954" name="YouthSpeak Spring 2017"/>
          <p:cNvSpPr/>
          <p:nvPr/>
        </p:nvSpPr>
        <p:spPr>
          <a:xfrm>
            <a:off x="8322118" y="2488459"/>
            <a:ext cx="2104630" cy="343001"/>
          </a:xfrm>
          <a:prstGeom prst="rect">
            <a:avLst/>
          </a:prstGeom>
          <a:ln w="12700">
            <a:miter lim="400000"/>
          </a:ln>
          <a:extLst>
            <a:ext uri="{C572A759-6A51-4108-AA02-DFA0A04FC94B}">
              <ma14:wrappingTextBoxFlag xmlns:ma14="http://schemas.microsoft.com/office/mac/drawingml/2011/main" xmlns="" val="1"/>
            </a:ext>
          </a:extLst>
        </p:spPr>
        <p:txBody>
          <a:bodyPr lIns="63550" tIns="63550" rIns="63550" bIns="63550" anchor="b">
            <a:spAutoFit/>
          </a:bodyPr>
          <a:lstStyle>
            <a:lvl1pPr algn="ctr">
              <a:lnSpc>
                <a:spcPct val="115000"/>
              </a:lnSpc>
              <a:defRPr sz="1400" i="1">
                <a:solidFill>
                  <a:srgbClr val="1F1F1F"/>
                </a:solidFill>
                <a:latin typeface="Lato Regular"/>
                <a:ea typeface="Lato Regular"/>
                <a:cs typeface="Lato Regular"/>
                <a:sym typeface="Lato Regular"/>
              </a:defRPr>
            </a:lvl1pPr>
          </a:lstStyle>
          <a:p>
            <a:r>
              <a:t>YouthSpeak Spring 2017 </a:t>
            </a:r>
          </a:p>
        </p:txBody>
      </p:sp>
      <p:sp>
        <p:nvSpPr>
          <p:cNvPr id="955" name="Rectangle"/>
          <p:cNvSpPr/>
          <p:nvPr/>
        </p:nvSpPr>
        <p:spPr>
          <a:xfrm>
            <a:off x="834442" y="2573228"/>
            <a:ext cx="2249911" cy="290702"/>
          </a:xfrm>
          <a:prstGeom prst="rect">
            <a:avLst/>
          </a:prstGeom>
          <a:solidFill>
            <a:srgbClr val="FFFFFF"/>
          </a:solidFill>
          <a:ln w="12700">
            <a:miter lim="400000"/>
          </a:ln>
        </p:spPr>
        <p:txBody>
          <a:bodyPr lIns="45719" rIns="45719" anchor="ctr"/>
          <a:lstStyle/>
          <a:p>
            <a:pPr>
              <a:defRPr sz="1400">
                <a:latin typeface="Arial"/>
                <a:ea typeface="Arial"/>
                <a:cs typeface="Arial"/>
                <a:sym typeface="Arial"/>
              </a:defRPr>
            </a:pPr>
            <a:endParaRPr/>
          </a:p>
        </p:txBody>
      </p:sp>
      <p:sp>
        <p:nvSpPr>
          <p:cNvPr id="956" name="Current National  Partners"/>
          <p:cNvSpPr/>
          <p:nvPr/>
        </p:nvSpPr>
        <p:spPr>
          <a:xfrm>
            <a:off x="907082" y="2495022"/>
            <a:ext cx="2104630" cy="343001"/>
          </a:xfrm>
          <a:prstGeom prst="rect">
            <a:avLst/>
          </a:prstGeom>
          <a:ln w="12700">
            <a:miter lim="400000"/>
          </a:ln>
          <a:extLst>
            <a:ext uri="{C572A759-6A51-4108-AA02-DFA0A04FC94B}">
              <ma14:wrappingTextBoxFlag xmlns:ma14="http://schemas.microsoft.com/office/mac/drawingml/2011/main" xmlns="" val="1"/>
            </a:ext>
          </a:extLst>
        </p:spPr>
        <p:txBody>
          <a:bodyPr lIns="63550" tIns="63550" rIns="63550" bIns="63550" anchor="b">
            <a:spAutoFit/>
          </a:bodyPr>
          <a:lstStyle>
            <a:lvl1pPr algn="ctr">
              <a:lnSpc>
                <a:spcPct val="115000"/>
              </a:lnSpc>
              <a:defRPr sz="1400" i="1">
                <a:solidFill>
                  <a:srgbClr val="1F1F1F"/>
                </a:solidFill>
                <a:latin typeface="Lato Regular"/>
                <a:ea typeface="Lato Regular"/>
                <a:cs typeface="Lato Regular"/>
                <a:sym typeface="Lato Regular"/>
              </a:defRPr>
            </a:lvl1pPr>
          </a:lstStyle>
          <a:p>
            <a:r>
              <a:t>Current National  Partners</a:t>
            </a:r>
          </a:p>
        </p:txBody>
      </p:sp>
      <p:pic>
        <p:nvPicPr>
          <p:cNvPr id="957" name="IMG_1404.jpg" descr="IMG_1404.jpg"/>
          <p:cNvPicPr>
            <a:picLocks noChangeAspect="1"/>
          </p:cNvPicPr>
          <p:nvPr/>
        </p:nvPicPr>
        <p:blipFill>
          <a:blip r:embed="rId4">
            <a:extLst/>
          </a:blip>
          <a:stretch>
            <a:fillRect/>
          </a:stretch>
        </p:blipFill>
        <p:spPr>
          <a:xfrm>
            <a:off x="9065686" y="16509"/>
            <a:ext cx="3252844" cy="2168563"/>
          </a:xfrm>
          <a:prstGeom prst="rect">
            <a:avLst/>
          </a:prstGeom>
          <a:ln w="12700">
            <a:miter lim="400000"/>
          </a:ln>
        </p:spPr>
      </p:pic>
      <p:pic>
        <p:nvPicPr>
          <p:cNvPr id="958" name="image16.jpg" descr="image16.jpg"/>
          <p:cNvPicPr>
            <a:picLocks noChangeAspect="1"/>
          </p:cNvPicPr>
          <p:nvPr/>
        </p:nvPicPr>
        <p:blipFill>
          <a:blip r:embed="rId5">
            <a:extLst/>
          </a:blip>
          <a:srcRect l="27657" r="22077" b="28005"/>
          <a:stretch>
            <a:fillRect/>
          </a:stretch>
        </p:blipFill>
        <p:spPr>
          <a:xfrm>
            <a:off x="2710053" y="31592"/>
            <a:ext cx="2245719" cy="2144359"/>
          </a:xfrm>
          <a:prstGeom prst="rect">
            <a:avLst/>
          </a:prstGeom>
          <a:ln w="12700">
            <a:miter lim="400000"/>
          </a:ln>
        </p:spPr>
      </p:pic>
      <p:pic>
        <p:nvPicPr>
          <p:cNvPr id="959" name="image14.png" descr="image14.png"/>
          <p:cNvPicPr>
            <a:picLocks noChangeAspect="1"/>
          </p:cNvPicPr>
          <p:nvPr/>
        </p:nvPicPr>
        <p:blipFill>
          <a:blip r:embed="rId6">
            <a:extLst/>
          </a:blip>
          <a:srcRect l="16560" t="15768" r="38444" b="39423"/>
          <a:stretch>
            <a:fillRect/>
          </a:stretch>
        </p:blipFill>
        <p:spPr>
          <a:xfrm>
            <a:off x="5029200" y="50894"/>
            <a:ext cx="3913667" cy="2111805"/>
          </a:xfrm>
          <a:prstGeom prst="rect">
            <a:avLst/>
          </a:prstGeom>
          <a:ln w="12700">
            <a:miter lim="400000"/>
          </a:ln>
        </p:spPr>
      </p:pic>
      <p:pic>
        <p:nvPicPr>
          <p:cNvPr id="960" name="IMG_0193.jpg" descr="IMG_0193.jpg"/>
          <p:cNvPicPr>
            <a:picLocks noChangeAspect="1"/>
          </p:cNvPicPr>
          <p:nvPr/>
        </p:nvPicPr>
        <p:blipFill>
          <a:blip r:embed="rId7">
            <a:extLst/>
          </a:blip>
          <a:srcRect l="9873" r="9873"/>
          <a:stretch>
            <a:fillRect/>
          </a:stretch>
        </p:blipFill>
        <p:spPr>
          <a:xfrm>
            <a:off x="8847" y="47272"/>
            <a:ext cx="2602943" cy="2162528"/>
          </a:xfrm>
          <a:prstGeom prst="rect">
            <a:avLst/>
          </a:prstGeom>
          <a:ln w="12700">
            <a:miter lim="400000"/>
          </a:ln>
        </p:spPr>
      </p:pic>
    </p:spTree>
    <p:extLst>
      <p:ext uri="{BB962C8B-B14F-4D97-AF65-F5344CB8AC3E}">
        <p14:creationId xmlns:p14="http://schemas.microsoft.com/office/powerpoint/2010/main" val="34873973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6857998"/>
          </a:xfrm>
          <a:prstGeom prst="rect">
            <a:avLst/>
          </a:prstGeom>
          <a:blipFill>
            <a:blip r:embed="rId2" cstate="print"/>
            <a:stretch>
              <a:fillRect/>
            </a:stretch>
          </a:blipFill>
        </p:spPr>
        <p:txBody>
          <a:bodyPr wrap="square" lIns="0" tIns="0" rIns="0" bIns="0" rtlCol="0"/>
          <a:lstStyle/>
          <a:p>
            <a:endParaRPr/>
          </a:p>
        </p:txBody>
      </p:sp>
      <p:sp>
        <p:nvSpPr>
          <p:cNvPr id="12" name="object 5"/>
          <p:cNvSpPr/>
          <p:nvPr/>
        </p:nvSpPr>
        <p:spPr>
          <a:xfrm>
            <a:off x="0" y="533400"/>
            <a:ext cx="2667000" cy="646430"/>
          </a:xfrm>
          <a:custGeom>
            <a:avLst/>
            <a:gdLst/>
            <a:ahLst/>
            <a:cxnLst/>
            <a:rect l="l" t="t" r="r" b="b"/>
            <a:pathLst>
              <a:path w="3011805" h="646430">
                <a:moveTo>
                  <a:pt x="0" y="646328"/>
                </a:moveTo>
                <a:lnTo>
                  <a:pt x="3011269" y="646328"/>
                </a:lnTo>
                <a:lnTo>
                  <a:pt x="3011269" y="0"/>
                </a:lnTo>
                <a:lnTo>
                  <a:pt x="0" y="0"/>
                </a:lnTo>
                <a:lnTo>
                  <a:pt x="0" y="646328"/>
                </a:lnTo>
                <a:close/>
              </a:path>
            </a:pathLst>
          </a:custGeom>
          <a:solidFill>
            <a:srgbClr val="037DF3"/>
          </a:solidFill>
        </p:spPr>
        <p:txBody>
          <a:bodyPr wrap="square" lIns="0" tIns="0" rIns="0" bIns="0" rtlCol="0"/>
          <a:lstStyle/>
          <a:p>
            <a:pPr algn="ctr">
              <a:lnSpc>
                <a:spcPct val="150000"/>
              </a:lnSpc>
            </a:pPr>
            <a:r>
              <a:rPr lang="en-US" sz="2400" b="1" dirty="0">
                <a:solidFill>
                  <a:schemeClr val="bg1"/>
                </a:solidFill>
              </a:rPr>
              <a:t>INVITATION LETTER</a:t>
            </a:r>
            <a:endParaRPr sz="2400" dirty="0">
              <a:solidFill>
                <a:schemeClr val="bg1"/>
              </a:solidFill>
            </a:endParaRPr>
          </a:p>
        </p:txBody>
      </p:sp>
      <p:sp>
        <p:nvSpPr>
          <p:cNvPr id="13" name="object 9"/>
          <p:cNvSpPr txBox="1"/>
          <p:nvPr/>
        </p:nvSpPr>
        <p:spPr>
          <a:xfrm>
            <a:off x="304800" y="1408867"/>
            <a:ext cx="11582400" cy="5247590"/>
          </a:xfrm>
          <a:prstGeom prst="rect">
            <a:avLst/>
          </a:prstGeom>
        </p:spPr>
        <p:txBody>
          <a:bodyPr vert="horz" wrap="square" lIns="0" tIns="0" rIns="0" bIns="0" numCol="2" spcCol="457200" rtlCol="0">
            <a:spAutoFit/>
          </a:bodyPr>
          <a:lstStyle/>
          <a:p>
            <a:pPr algn="just"/>
            <a:r>
              <a:rPr lang="en-US" sz="1600" dirty="0">
                <a:solidFill>
                  <a:schemeClr val="bg1"/>
                </a:solidFill>
              </a:rPr>
              <a:t>Dear Distinguished Partner,</a:t>
            </a:r>
            <a:endParaRPr lang="en-US" sz="1600" dirty="0">
              <a:solidFill>
                <a:schemeClr val="bg1"/>
              </a:solidFill>
              <a:effectLst/>
            </a:endParaRPr>
          </a:p>
          <a:p>
            <a:pPr algn="just"/>
            <a:r>
              <a:rPr lang="en-US" sz="1600" dirty="0">
                <a:solidFill>
                  <a:schemeClr val="bg1"/>
                </a:solidFill>
                <a:effectLst/>
              </a:rPr>
              <a:t> </a:t>
            </a:r>
          </a:p>
          <a:p>
            <a:pPr algn="just"/>
            <a:r>
              <a:rPr lang="en-US" sz="1600" dirty="0">
                <a:solidFill>
                  <a:schemeClr val="bg1"/>
                </a:solidFill>
              </a:rPr>
              <a:t>On behalf of AIESEC in VIETNAM, I am reaching out to you regarding a request for sponsorship in YouthSpeak Forum 2017 in the middle of October, 2017. To raise youth’s awareness of social issues and inspire them to take action for activating “17 Sustainable Development Goals”, AIESEC in Vietnam together with VCCI - Vietnam Chamber of Commerce and Industry and Ho Chi Minh Communist Youth Union of Hanoi decide to collaborate to organize “YouthSpeak Forum 2017”. YouthSpeak Forum is a wonderful opportunity for your company to gain valuable exposure within the community while supporting a worthy cause, demonstrate company’s vision, access to top talents from key universities, and emphasize the CSR positioning.</a:t>
            </a:r>
          </a:p>
          <a:p>
            <a:pPr algn="just"/>
            <a:endParaRPr lang="en-US" sz="1600" dirty="0">
              <a:solidFill>
                <a:schemeClr val="bg1"/>
              </a:solidFill>
              <a:effectLst/>
            </a:endParaRPr>
          </a:p>
          <a:p>
            <a:pPr algn="just"/>
            <a:r>
              <a:rPr lang="en-US" sz="1600" dirty="0">
                <a:solidFill>
                  <a:schemeClr val="bg1"/>
                </a:solidFill>
              </a:rPr>
              <a:t>YouthSpeak held for the first time in Hanoi promises to continue the success of YouthSpeak held in March, 2017 in Ho Chi Minh city. To get more information about our YouthSpeak in HCM, please kindly Click </a:t>
            </a:r>
            <a:r>
              <a:rPr lang="en-US" sz="1600" b="1" u="sng" dirty="0">
                <a:solidFill>
                  <a:schemeClr val="bg1"/>
                </a:solidFill>
                <a:hlinkClick r:id="rId3"/>
              </a:rPr>
              <a:t>VTV24 News</a:t>
            </a:r>
            <a:r>
              <a:rPr lang="en-US" sz="1600" b="1" dirty="0">
                <a:solidFill>
                  <a:schemeClr val="bg1"/>
                </a:solidFill>
              </a:rPr>
              <a:t> </a:t>
            </a:r>
            <a:r>
              <a:rPr lang="en-US" sz="1600" dirty="0">
                <a:solidFill>
                  <a:schemeClr val="tx2">
                    <a:lumMod val="20000"/>
                    <a:lumOff val="80000"/>
                  </a:schemeClr>
                </a:solidFill>
              </a:rPr>
              <a:t>and </a:t>
            </a:r>
            <a:r>
              <a:rPr lang="en-US" sz="1600" b="1" u="sng" dirty="0">
                <a:solidFill>
                  <a:schemeClr val="tx2">
                    <a:lumMod val="20000"/>
                    <a:lumOff val="80000"/>
                  </a:schemeClr>
                </a:solidFill>
                <a:hlinkClick r:id="rId4"/>
              </a:rPr>
              <a:t>YouthSpeak Spring 2017 Report </a:t>
            </a:r>
            <a:r>
              <a:rPr lang="en-US" sz="1600" dirty="0">
                <a:solidFill>
                  <a:schemeClr val="bg1"/>
                </a:solidFill>
              </a:rPr>
              <a:t>. </a:t>
            </a:r>
            <a:endParaRPr lang="en-US" sz="1600" dirty="0">
              <a:solidFill>
                <a:schemeClr val="bg1"/>
              </a:solidFill>
              <a:effectLst/>
            </a:endParaRPr>
          </a:p>
          <a:p>
            <a:pPr algn="just"/>
            <a:r>
              <a:rPr lang="en-US" sz="1600" dirty="0">
                <a:solidFill>
                  <a:schemeClr val="bg1"/>
                </a:solidFill>
              </a:rPr>
              <a:t>YouthSpeak Forum is a premiere event that brings together both </a:t>
            </a:r>
          </a:p>
          <a:p>
            <a:pPr algn="just"/>
            <a:endParaRPr lang="en-US" sz="1600" dirty="0">
              <a:solidFill>
                <a:schemeClr val="bg1"/>
              </a:solidFill>
            </a:endParaRPr>
          </a:p>
          <a:p>
            <a:pPr algn="just"/>
            <a:endParaRPr lang="en-US" sz="1600" dirty="0">
              <a:solidFill>
                <a:schemeClr val="bg1"/>
              </a:solidFill>
            </a:endParaRPr>
          </a:p>
          <a:p>
            <a:pPr algn="just"/>
            <a:endParaRPr lang="en-US" sz="1600" dirty="0">
              <a:solidFill>
                <a:schemeClr val="bg1"/>
              </a:solidFill>
            </a:endParaRPr>
          </a:p>
          <a:p>
            <a:pPr algn="just"/>
            <a:r>
              <a:rPr lang="en-US" sz="1600" dirty="0">
                <a:solidFill>
                  <a:schemeClr val="bg1"/>
                </a:solidFill>
              </a:rPr>
              <a:t>young and senior leaders to form a diverse cross-sector and multi-</a:t>
            </a:r>
          </a:p>
          <a:p>
            <a:pPr algn="just"/>
            <a:r>
              <a:rPr lang="en-US" sz="1600" dirty="0">
                <a:solidFill>
                  <a:schemeClr val="bg1"/>
                </a:solidFill>
              </a:rPr>
              <a:t>generational space for inspiring conversations around pressing global issues. The forum aims to create an environment where people from diverse backgrounds can cross-pollinate ideas, share insights and gain new perspectives to create actionable outcomes to push the world forward.</a:t>
            </a:r>
          </a:p>
          <a:p>
            <a:pPr algn="just"/>
            <a:endParaRPr lang="en-US" sz="1600" dirty="0">
              <a:solidFill>
                <a:schemeClr val="bg1"/>
              </a:solidFill>
              <a:effectLst/>
            </a:endParaRPr>
          </a:p>
          <a:p>
            <a:pPr algn="just"/>
            <a:r>
              <a:rPr lang="en-US" sz="1600" dirty="0">
                <a:solidFill>
                  <a:schemeClr val="bg1"/>
                </a:solidFill>
              </a:rPr>
              <a:t>Your sponsorship will help assure the success of YouthSpeak Forum 2017. Enclosed please find more information on our event and its sponsorship levels. Please do not hesitate to contact me with any questions or concerns. I look forward to speaking with you at your earliest convenience.</a:t>
            </a:r>
            <a:endParaRPr lang="en-US" sz="1600" dirty="0">
              <a:solidFill>
                <a:schemeClr val="bg1"/>
              </a:solidFill>
              <a:effectLst/>
            </a:endParaRPr>
          </a:p>
          <a:p>
            <a:pPr algn="just"/>
            <a:r>
              <a:rPr lang="en-US" sz="1600" dirty="0">
                <a:solidFill>
                  <a:schemeClr val="bg1"/>
                </a:solidFill>
                <a:effectLst/>
              </a:rPr>
              <a:t> </a:t>
            </a:r>
          </a:p>
          <a:p>
            <a:pPr algn="just"/>
            <a:r>
              <a:rPr lang="en-US" sz="1600" dirty="0">
                <a:solidFill>
                  <a:schemeClr val="bg1"/>
                </a:solidFill>
              </a:rPr>
              <a:t>Sincerely,</a:t>
            </a:r>
            <a:endParaRPr lang="en-US" sz="1600" dirty="0">
              <a:solidFill>
                <a:schemeClr val="bg1"/>
              </a:solidFill>
              <a:effectLst/>
            </a:endParaRPr>
          </a:p>
          <a:p>
            <a:pPr algn="just"/>
            <a:r>
              <a:rPr lang="en-US" sz="1600" dirty="0">
                <a:solidFill>
                  <a:schemeClr val="bg1"/>
                </a:solidFill>
              </a:rPr>
              <a:t>Organizing Committee of </a:t>
            </a:r>
            <a:r>
              <a:rPr lang="en-US" sz="1600" dirty="0" err="1">
                <a:solidFill>
                  <a:schemeClr val="bg1"/>
                </a:solidFill>
              </a:rPr>
              <a:t>YouthSpeak</a:t>
            </a:r>
            <a:r>
              <a:rPr lang="en-US" sz="1600" dirty="0">
                <a:solidFill>
                  <a:schemeClr val="bg1"/>
                </a:solidFill>
              </a:rPr>
              <a:t> Fall 2017</a:t>
            </a:r>
            <a:endParaRPr lang="en-US" sz="1600" dirty="0">
              <a:solidFill>
                <a:schemeClr val="bg1"/>
              </a:solidFill>
              <a:effectLst/>
            </a:endParaRPr>
          </a:p>
          <a:p>
            <a:pPr algn="just"/>
            <a:br>
              <a:rPr lang="en-US" sz="1600" dirty="0">
                <a:solidFill>
                  <a:schemeClr val="bg1"/>
                </a:solidFill>
              </a:rPr>
            </a:br>
            <a:endParaRPr sz="1600" dirty="0">
              <a:solidFill>
                <a:schemeClr val="bg1"/>
              </a:solidFill>
              <a:cs typeface="Calibri" panose="020F0502020204030204" pitchFamily="34" charset="0"/>
            </a:endParaRPr>
          </a:p>
        </p:txBody>
      </p:sp>
    </p:spTree>
    <p:extLst>
      <p:ext uri="{BB962C8B-B14F-4D97-AF65-F5344CB8AC3E}">
        <p14:creationId xmlns:p14="http://schemas.microsoft.com/office/powerpoint/2010/main" val="3510308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12541"/>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400024"/>
            <a:ext cx="3011805" cy="646430"/>
          </a:xfrm>
          <a:custGeom>
            <a:avLst/>
            <a:gdLst/>
            <a:ahLst/>
            <a:cxnLst/>
            <a:rect l="l" t="t" r="r" b="b"/>
            <a:pathLst>
              <a:path w="3011805" h="646430">
                <a:moveTo>
                  <a:pt x="0" y="646328"/>
                </a:moveTo>
                <a:lnTo>
                  <a:pt x="3011269" y="646328"/>
                </a:lnTo>
                <a:lnTo>
                  <a:pt x="3011269" y="0"/>
                </a:lnTo>
                <a:lnTo>
                  <a:pt x="0" y="0"/>
                </a:lnTo>
                <a:lnTo>
                  <a:pt x="0" y="646328"/>
                </a:lnTo>
                <a:close/>
              </a:path>
            </a:pathLst>
          </a:custGeom>
          <a:solidFill>
            <a:srgbClr val="037DF3"/>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565785">
              <a:lnSpc>
                <a:spcPct val="100000"/>
              </a:lnSpc>
            </a:pPr>
            <a:r>
              <a:rPr sz="3600" spc="85" dirty="0"/>
              <a:t>About</a:t>
            </a:r>
            <a:r>
              <a:rPr sz="3600" spc="-75" dirty="0"/>
              <a:t> </a:t>
            </a:r>
            <a:r>
              <a:rPr sz="3600" spc="55" dirty="0"/>
              <a:t>us</a:t>
            </a:r>
            <a:endParaRPr sz="3600"/>
          </a:p>
        </p:txBody>
      </p:sp>
      <p:sp>
        <p:nvSpPr>
          <p:cNvPr id="5" name="object 5"/>
          <p:cNvSpPr txBox="1"/>
          <p:nvPr/>
        </p:nvSpPr>
        <p:spPr>
          <a:xfrm>
            <a:off x="255524" y="4360036"/>
            <a:ext cx="11694160" cy="1531620"/>
          </a:xfrm>
          <a:prstGeom prst="rect">
            <a:avLst/>
          </a:prstGeom>
        </p:spPr>
        <p:txBody>
          <a:bodyPr vert="horz" wrap="square" lIns="0" tIns="0" rIns="0" bIns="0" rtlCol="0">
            <a:spAutoFit/>
          </a:bodyPr>
          <a:lstStyle/>
          <a:p>
            <a:pPr marL="12700" marR="5080" algn="ctr">
              <a:lnSpc>
                <a:spcPct val="100000"/>
              </a:lnSpc>
              <a:tabLst>
                <a:tab pos="7174865" algn="l"/>
              </a:tabLst>
            </a:pPr>
            <a:r>
              <a:rPr sz="2000" i="1" dirty="0">
                <a:solidFill>
                  <a:srgbClr val="FFFFFF"/>
                </a:solidFill>
                <a:latin typeface="Calibri"/>
                <a:cs typeface="Calibri"/>
              </a:rPr>
              <a:t>Present </a:t>
            </a:r>
            <a:r>
              <a:rPr sz="2000" i="1" spc="-20" dirty="0">
                <a:solidFill>
                  <a:srgbClr val="FFFFFF"/>
                </a:solidFill>
                <a:latin typeface="Calibri"/>
                <a:cs typeface="Calibri"/>
              </a:rPr>
              <a:t>in </a:t>
            </a:r>
            <a:r>
              <a:rPr sz="2000" i="1" spc="114" dirty="0">
                <a:solidFill>
                  <a:srgbClr val="FFFFFF"/>
                </a:solidFill>
                <a:latin typeface="Calibri"/>
                <a:cs typeface="Calibri"/>
              </a:rPr>
              <a:t>126 </a:t>
            </a:r>
            <a:r>
              <a:rPr sz="2000" i="1" dirty="0">
                <a:solidFill>
                  <a:srgbClr val="FFFFFF"/>
                </a:solidFill>
                <a:latin typeface="Calibri"/>
                <a:cs typeface="Calibri"/>
              </a:rPr>
              <a:t>countries</a:t>
            </a:r>
            <a:r>
              <a:rPr sz="2000" i="1" spc="140" dirty="0">
                <a:solidFill>
                  <a:srgbClr val="FFFFFF"/>
                </a:solidFill>
                <a:latin typeface="Calibri"/>
                <a:cs typeface="Calibri"/>
              </a:rPr>
              <a:t> </a:t>
            </a:r>
            <a:r>
              <a:rPr sz="2000" i="1" spc="-10" dirty="0">
                <a:solidFill>
                  <a:srgbClr val="FFFFFF"/>
                </a:solidFill>
                <a:latin typeface="Calibri"/>
                <a:cs typeface="Calibri"/>
              </a:rPr>
              <a:t>and</a:t>
            </a:r>
            <a:r>
              <a:rPr sz="2000" i="1" spc="60" dirty="0">
                <a:solidFill>
                  <a:srgbClr val="FFFFFF"/>
                </a:solidFill>
                <a:latin typeface="Calibri"/>
                <a:cs typeface="Calibri"/>
              </a:rPr>
              <a:t> </a:t>
            </a:r>
            <a:r>
              <a:rPr sz="2000" i="1" spc="-20" dirty="0">
                <a:solidFill>
                  <a:srgbClr val="FFFFFF"/>
                </a:solidFill>
                <a:latin typeface="Calibri"/>
                <a:cs typeface="Calibri"/>
              </a:rPr>
              <a:t>territories,	</a:t>
            </a:r>
            <a:r>
              <a:rPr sz="2000" i="1" spc="-15" dirty="0">
                <a:solidFill>
                  <a:srgbClr val="FFFFFF"/>
                </a:solidFill>
                <a:latin typeface="Calibri"/>
                <a:cs typeface="Calibri"/>
              </a:rPr>
              <a:t>is </a:t>
            </a:r>
            <a:r>
              <a:rPr sz="2000" i="1" spc="-30" dirty="0">
                <a:solidFill>
                  <a:srgbClr val="FFFFFF"/>
                </a:solidFill>
                <a:latin typeface="Calibri"/>
                <a:cs typeface="Calibri"/>
              </a:rPr>
              <a:t>a </a:t>
            </a:r>
            <a:r>
              <a:rPr sz="2000" i="1" spc="-35" dirty="0">
                <a:solidFill>
                  <a:srgbClr val="FFFFFF"/>
                </a:solidFill>
                <a:latin typeface="Calibri"/>
                <a:cs typeface="Calibri"/>
              </a:rPr>
              <a:t>global </a:t>
            </a:r>
            <a:r>
              <a:rPr sz="2000" i="1" spc="10" dirty="0">
                <a:solidFill>
                  <a:srgbClr val="FFFFFF"/>
                </a:solidFill>
                <a:latin typeface="Calibri"/>
                <a:cs typeface="Calibri"/>
              </a:rPr>
              <a:t>youth-led </a:t>
            </a:r>
            <a:r>
              <a:rPr sz="2000" i="1" spc="-20" dirty="0">
                <a:solidFill>
                  <a:srgbClr val="FFFFFF"/>
                </a:solidFill>
                <a:latin typeface="Calibri"/>
                <a:cs typeface="Calibri"/>
              </a:rPr>
              <a:t>organization</a:t>
            </a:r>
            <a:r>
              <a:rPr sz="2000" i="1" spc="254" dirty="0">
                <a:solidFill>
                  <a:srgbClr val="FFFFFF"/>
                </a:solidFill>
                <a:latin typeface="Calibri"/>
                <a:cs typeface="Calibri"/>
              </a:rPr>
              <a:t> </a:t>
            </a:r>
            <a:r>
              <a:rPr sz="2000" i="1" spc="-20" dirty="0">
                <a:solidFill>
                  <a:srgbClr val="FFFFFF"/>
                </a:solidFill>
                <a:latin typeface="Calibri"/>
                <a:cs typeface="Calibri"/>
              </a:rPr>
              <a:t>striving</a:t>
            </a:r>
            <a:r>
              <a:rPr sz="2000" i="1" spc="65" dirty="0">
                <a:solidFill>
                  <a:srgbClr val="FFFFFF"/>
                </a:solidFill>
                <a:latin typeface="Calibri"/>
                <a:cs typeface="Calibri"/>
              </a:rPr>
              <a:t> </a:t>
            </a:r>
            <a:r>
              <a:rPr sz="2000" i="1" spc="5" dirty="0">
                <a:solidFill>
                  <a:srgbClr val="FFFFFF"/>
                </a:solidFill>
                <a:latin typeface="Calibri"/>
                <a:cs typeface="Calibri"/>
              </a:rPr>
              <a:t>to </a:t>
            </a:r>
            <a:r>
              <a:rPr sz="2000" i="1" dirty="0">
                <a:solidFill>
                  <a:srgbClr val="FFFFFF"/>
                </a:solidFill>
                <a:latin typeface="Calibri"/>
                <a:cs typeface="Calibri"/>
              </a:rPr>
              <a:t> </a:t>
            </a:r>
            <a:r>
              <a:rPr sz="2000" i="1" spc="-5" dirty="0">
                <a:solidFill>
                  <a:srgbClr val="FFFFFF"/>
                </a:solidFill>
                <a:latin typeface="Calibri"/>
                <a:cs typeface="Calibri"/>
              </a:rPr>
              <a:t>achieve </a:t>
            </a:r>
            <a:r>
              <a:rPr sz="2000" b="1" i="1" spc="10" dirty="0">
                <a:solidFill>
                  <a:srgbClr val="FFFFFF"/>
                </a:solidFill>
                <a:latin typeface="Calibri"/>
                <a:cs typeface="Calibri"/>
              </a:rPr>
              <a:t>“Peace </a:t>
            </a:r>
            <a:r>
              <a:rPr sz="2000" b="1" i="1" spc="25" dirty="0">
                <a:solidFill>
                  <a:srgbClr val="FFFFFF"/>
                </a:solidFill>
                <a:latin typeface="Calibri"/>
                <a:cs typeface="Calibri"/>
              </a:rPr>
              <a:t>and </a:t>
            </a:r>
            <a:r>
              <a:rPr sz="2000" b="1" i="1" spc="15" dirty="0">
                <a:solidFill>
                  <a:srgbClr val="FFFFFF"/>
                </a:solidFill>
                <a:latin typeface="Calibri"/>
                <a:cs typeface="Calibri"/>
              </a:rPr>
              <a:t>fulfillment of humankind’s </a:t>
            </a:r>
            <a:r>
              <a:rPr sz="2000" b="1" i="1" dirty="0">
                <a:solidFill>
                  <a:srgbClr val="FFFFFF"/>
                </a:solidFill>
                <a:latin typeface="Calibri"/>
                <a:cs typeface="Calibri"/>
              </a:rPr>
              <a:t>potential” </a:t>
            </a:r>
            <a:r>
              <a:rPr sz="2000" i="1" spc="20" dirty="0">
                <a:solidFill>
                  <a:srgbClr val="FFFFFF"/>
                </a:solidFill>
                <a:latin typeface="Calibri"/>
                <a:cs typeface="Calibri"/>
              </a:rPr>
              <a:t>by </a:t>
            </a:r>
            <a:r>
              <a:rPr sz="2000" i="1" spc="-15" dirty="0">
                <a:solidFill>
                  <a:srgbClr val="FFFFFF"/>
                </a:solidFill>
                <a:latin typeface="Calibri"/>
                <a:cs typeface="Calibri"/>
              </a:rPr>
              <a:t>activating </a:t>
            </a:r>
            <a:r>
              <a:rPr sz="2000" b="1" i="1" spc="10" dirty="0">
                <a:solidFill>
                  <a:srgbClr val="FFFFFF"/>
                </a:solidFill>
                <a:latin typeface="Calibri"/>
                <a:cs typeface="Calibri"/>
              </a:rPr>
              <a:t>leadership qualities </a:t>
            </a:r>
            <a:r>
              <a:rPr sz="2000" i="1" spc="-15" dirty="0">
                <a:solidFill>
                  <a:srgbClr val="FFFFFF"/>
                </a:solidFill>
                <a:latin typeface="Calibri"/>
                <a:cs typeface="Calibri"/>
              </a:rPr>
              <a:t>in </a:t>
            </a:r>
            <a:r>
              <a:rPr sz="2000" i="1" spc="10" dirty="0">
                <a:solidFill>
                  <a:srgbClr val="FFFFFF"/>
                </a:solidFill>
                <a:latin typeface="Calibri"/>
                <a:cs typeface="Calibri"/>
              </a:rPr>
              <a:t>youth </a:t>
            </a:r>
            <a:r>
              <a:rPr sz="2000" i="1" spc="-15" dirty="0">
                <a:solidFill>
                  <a:srgbClr val="FFFFFF"/>
                </a:solidFill>
                <a:latin typeface="Calibri"/>
                <a:cs typeface="Calibri"/>
              </a:rPr>
              <a:t>through  </a:t>
            </a:r>
            <a:r>
              <a:rPr sz="2000" i="1" spc="-35" dirty="0">
                <a:solidFill>
                  <a:srgbClr val="FFFFFF"/>
                </a:solidFill>
                <a:latin typeface="Calibri"/>
                <a:cs typeface="Calibri"/>
              </a:rPr>
              <a:t>learning </a:t>
            </a:r>
            <a:r>
              <a:rPr sz="2000" i="1" spc="-10" dirty="0">
                <a:solidFill>
                  <a:srgbClr val="FFFFFF"/>
                </a:solidFill>
                <a:latin typeface="Calibri"/>
                <a:cs typeface="Calibri"/>
              </a:rPr>
              <a:t>from </a:t>
            </a:r>
            <a:r>
              <a:rPr sz="2000" i="1" dirty="0">
                <a:solidFill>
                  <a:srgbClr val="FFFFFF"/>
                </a:solidFill>
                <a:latin typeface="Calibri"/>
                <a:cs typeface="Calibri"/>
              </a:rPr>
              <a:t>practical </a:t>
            </a:r>
            <a:r>
              <a:rPr sz="2000" i="1" spc="-5" dirty="0">
                <a:solidFill>
                  <a:srgbClr val="FFFFFF"/>
                </a:solidFill>
                <a:latin typeface="Calibri"/>
                <a:cs typeface="Calibri"/>
              </a:rPr>
              <a:t>experiences </a:t>
            </a:r>
            <a:r>
              <a:rPr sz="2000" i="1" spc="-15" dirty="0">
                <a:solidFill>
                  <a:srgbClr val="FFFFFF"/>
                </a:solidFill>
                <a:latin typeface="Calibri"/>
                <a:cs typeface="Calibri"/>
              </a:rPr>
              <a:t>in </a:t>
            </a:r>
            <a:r>
              <a:rPr sz="2000" i="1" spc="-30" dirty="0">
                <a:solidFill>
                  <a:srgbClr val="FFFFFF"/>
                </a:solidFill>
                <a:latin typeface="Calibri"/>
                <a:cs typeface="Calibri"/>
              </a:rPr>
              <a:t>challenging </a:t>
            </a:r>
            <a:r>
              <a:rPr sz="2000" i="1" spc="-10" dirty="0">
                <a:solidFill>
                  <a:srgbClr val="FFFFFF"/>
                </a:solidFill>
                <a:latin typeface="Calibri"/>
                <a:cs typeface="Calibri"/>
              </a:rPr>
              <a:t>environments. Together with </a:t>
            </a:r>
            <a:r>
              <a:rPr sz="2000" i="1" spc="-15" dirty="0">
                <a:solidFill>
                  <a:srgbClr val="FFFFFF"/>
                </a:solidFill>
                <a:latin typeface="Calibri"/>
                <a:cs typeface="Calibri"/>
              </a:rPr>
              <a:t>partner </a:t>
            </a:r>
            <a:r>
              <a:rPr sz="2000" i="1" spc="-20" dirty="0">
                <a:solidFill>
                  <a:srgbClr val="FFFFFF"/>
                </a:solidFill>
                <a:latin typeface="Calibri"/>
                <a:cs typeface="Calibri"/>
              </a:rPr>
              <a:t>organizations, </a:t>
            </a:r>
            <a:r>
              <a:rPr sz="2000" i="1" spc="95" dirty="0">
                <a:solidFill>
                  <a:srgbClr val="FFFFFF"/>
                </a:solidFill>
                <a:latin typeface="Calibri"/>
                <a:cs typeface="Calibri"/>
              </a:rPr>
              <a:t>AIESEC  </a:t>
            </a:r>
            <a:r>
              <a:rPr sz="2000" i="1" spc="-10" dirty="0">
                <a:solidFill>
                  <a:srgbClr val="FFFFFF"/>
                </a:solidFill>
                <a:latin typeface="Calibri"/>
                <a:cs typeface="Calibri"/>
              </a:rPr>
              <a:t>facilitates </a:t>
            </a:r>
            <a:r>
              <a:rPr sz="2000" i="1" spc="-30" dirty="0">
                <a:solidFill>
                  <a:srgbClr val="FFFFFF"/>
                </a:solidFill>
                <a:latin typeface="Calibri"/>
                <a:cs typeface="Calibri"/>
              </a:rPr>
              <a:t>a </a:t>
            </a:r>
            <a:r>
              <a:rPr sz="2000" i="1" spc="-15" dirty="0">
                <a:solidFill>
                  <a:srgbClr val="FFFFFF"/>
                </a:solidFill>
                <a:latin typeface="Calibri"/>
                <a:cs typeface="Calibri"/>
              </a:rPr>
              <a:t>network </a:t>
            </a:r>
            <a:r>
              <a:rPr sz="2000" i="1" dirty="0">
                <a:solidFill>
                  <a:srgbClr val="FFFFFF"/>
                </a:solidFill>
                <a:latin typeface="Calibri"/>
                <a:cs typeface="Calibri"/>
              </a:rPr>
              <a:t>of </a:t>
            </a:r>
            <a:r>
              <a:rPr sz="2000" i="1" spc="5" dirty="0">
                <a:solidFill>
                  <a:srgbClr val="FFFFFF"/>
                </a:solidFill>
                <a:latin typeface="Calibri"/>
                <a:cs typeface="Calibri"/>
              </a:rPr>
              <a:t>cross-cultural </a:t>
            </a:r>
            <a:r>
              <a:rPr sz="2000" i="1" spc="-10" dirty="0">
                <a:solidFill>
                  <a:srgbClr val="FFFFFF"/>
                </a:solidFill>
                <a:latin typeface="Calibri"/>
                <a:cs typeface="Calibri"/>
              </a:rPr>
              <a:t>exchanges </a:t>
            </a:r>
            <a:r>
              <a:rPr sz="2000" i="1" spc="-15" dirty="0">
                <a:solidFill>
                  <a:srgbClr val="FFFFFF"/>
                </a:solidFill>
                <a:latin typeface="Calibri"/>
                <a:cs typeface="Calibri"/>
              </a:rPr>
              <a:t>in </a:t>
            </a:r>
            <a:r>
              <a:rPr sz="2000" i="1" dirty="0">
                <a:solidFill>
                  <a:srgbClr val="FFFFFF"/>
                </a:solidFill>
                <a:latin typeface="Calibri"/>
                <a:cs typeface="Calibri"/>
              </a:rPr>
              <a:t>the </a:t>
            </a:r>
            <a:r>
              <a:rPr sz="2000" i="1" spc="-10" dirty="0">
                <a:solidFill>
                  <a:srgbClr val="FFFFFF"/>
                </a:solidFill>
                <a:latin typeface="Calibri"/>
                <a:cs typeface="Calibri"/>
              </a:rPr>
              <a:t>form </a:t>
            </a:r>
            <a:r>
              <a:rPr sz="2000" i="1" dirty="0">
                <a:solidFill>
                  <a:srgbClr val="FFFFFF"/>
                </a:solidFill>
                <a:latin typeface="Calibri"/>
                <a:cs typeface="Calibri"/>
              </a:rPr>
              <a:t>of </a:t>
            </a:r>
            <a:r>
              <a:rPr sz="2000" i="1" spc="-20" dirty="0">
                <a:solidFill>
                  <a:srgbClr val="FFFFFF"/>
                </a:solidFill>
                <a:latin typeface="Calibri"/>
                <a:cs typeface="Calibri"/>
              </a:rPr>
              <a:t>volunteering </a:t>
            </a:r>
            <a:r>
              <a:rPr sz="2000" i="1" spc="-5" dirty="0">
                <a:solidFill>
                  <a:srgbClr val="FFFFFF"/>
                </a:solidFill>
                <a:latin typeface="Calibri"/>
                <a:cs typeface="Calibri"/>
              </a:rPr>
              <a:t>experiences </a:t>
            </a:r>
            <a:r>
              <a:rPr sz="2000" i="1" spc="-10" dirty="0">
                <a:solidFill>
                  <a:srgbClr val="FFFFFF"/>
                </a:solidFill>
                <a:latin typeface="Calibri"/>
                <a:cs typeface="Calibri"/>
              </a:rPr>
              <a:t>and professional  internships.</a:t>
            </a:r>
            <a:endParaRPr sz="2000" dirty="0">
              <a:latin typeface="Calibri"/>
              <a:cs typeface="Calibri"/>
            </a:endParaRPr>
          </a:p>
        </p:txBody>
      </p:sp>
      <p:sp>
        <p:nvSpPr>
          <p:cNvPr id="6" name="object 6"/>
          <p:cNvSpPr/>
          <p:nvPr/>
        </p:nvSpPr>
        <p:spPr>
          <a:xfrm>
            <a:off x="3041395" y="400050"/>
            <a:ext cx="6120510" cy="43235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572000" y="4343400"/>
            <a:ext cx="2667000" cy="38023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685799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0" y="400024"/>
            <a:ext cx="3011805" cy="646430"/>
          </a:xfrm>
          <a:prstGeom prst="rect">
            <a:avLst/>
          </a:prstGeom>
        </p:spPr>
        <p:txBody>
          <a:bodyPr vert="horz" wrap="square" lIns="0" tIns="39370" rIns="0" bIns="0" rtlCol="0">
            <a:spAutoFit/>
          </a:bodyPr>
          <a:lstStyle/>
          <a:p>
            <a:pPr marL="644525">
              <a:lnSpc>
                <a:spcPct val="100000"/>
              </a:lnSpc>
              <a:spcBef>
                <a:spcPts val="310"/>
              </a:spcBef>
            </a:pPr>
            <a:r>
              <a:rPr sz="3600" i="1" spc="85" dirty="0">
                <a:solidFill>
                  <a:srgbClr val="FFFFFF"/>
                </a:solidFill>
                <a:latin typeface="Calibri"/>
                <a:cs typeface="Calibri"/>
              </a:rPr>
              <a:t>About</a:t>
            </a:r>
            <a:r>
              <a:rPr sz="3600" i="1" spc="-75" dirty="0">
                <a:solidFill>
                  <a:srgbClr val="FFFFFF"/>
                </a:solidFill>
                <a:latin typeface="Calibri"/>
                <a:cs typeface="Calibri"/>
              </a:rPr>
              <a:t> </a:t>
            </a:r>
            <a:r>
              <a:rPr sz="3600" i="1" spc="55" dirty="0">
                <a:solidFill>
                  <a:srgbClr val="FFFFFF"/>
                </a:solidFill>
                <a:latin typeface="Calibri"/>
                <a:cs typeface="Calibri"/>
              </a:rPr>
              <a:t>us</a:t>
            </a:r>
            <a:endParaRPr sz="3600">
              <a:latin typeface="Calibri"/>
              <a:cs typeface="Calibri"/>
            </a:endParaRPr>
          </a:p>
        </p:txBody>
      </p:sp>
      <p:sp>
        <p:nvSpPr>
          <p:cNvPr id="4" name="object 4"/>
          <p:cNvSpPr txBox="1"/>
          <p:nvPr/>
        </p:nvSpPr>
        <p:spPr>
          <a:xfrm>
            <a:off x="0" y="400024"/>
            <a:ext cx="3011805" cy="646430"/>
          </a:xfrm>
          <a:prstGeom prst="rect">
            <a:avLst/>
          </a:prstGeom>
        </p:spPr>
        <p:txBody>
          <a:bodyPr vert="horz" wrap="square" lIns="0" tIns="39370" rIns="0" bIns="0" rtlCol="0">
            <a:spAutoFit/>
          </a:bodyPr>
          <a:lstStyle/>
          <a:p>
            <a:pPr marL="644525">
              <a:lnSpc>
                <a:spcPct val="100000"/>
              </a:lnSpc>
              <a:spcBef>
                <a:spcPts val="310"/>
              </a:spcBef>
            </a:pPr>
            <a:r>
              <a:rPr sz="3600" i="1" spc="85" dirty="0">
                <a:solidFill>
                  <a:srgbClr val="FFFFFF"/>
                </a:solidFill>
                <a:latin typeface="Calibri"/>
                <a:cs typeface="Calibri"/>
              </a:rPr>
              <a:t>About</a:t>
            </a:r>
            <a:r>
              <a:rPr sz="3600" i="1" spc="-75" dirty="0">
                <a:solidFill>
                  <a:srgbClr val="FFFFFF"/>
                </a:solidFill>
                <a:latin typeface="Calibri"/>
                <a:cs typeface="Calibri"/>
              </a:rPr>
              <a:t> </a:t>
            </a:r>
            <a:r>
              <a:rPr sz="3600" i="1" spc="55" dirty="0">
                <a:solidFill>
                  <a:srgbClr val="FFFFFF"/>
                </a:solidFill>
                <a:latin typeface="Calibri"/>
                <a:cs typeface="Calibri"/>
              </a:rPr>
              <a:t>us</a:t>
            </a:r>
            <a:endParaRPr sz="3600">
              <a:latin typeface="Calibri"/>
              <a:cs typeface="Calibri"/>
            </a:endParaRPr>
          </a:p>
        </p:txBody>
      </p:sp>
      <p:sp>
        <p:nvSpPr>
          <p:cNvPr id="5" name="object 5"/>
          <p:cNvSpPr/>
          <p:nvPr/>
        </p:nvSpPr>
        <p:spPr>
          <a:xfrm>
            <a:off x="0" y="400024"/>
            <a:ext cx="3011805" cy="646430"/>
          </a:xfrm>
          <a:custGeom>
            <a:avLst/>
            <a:gdLst/>
            <a:ahLst/>
            <a:cxnLst/>
            <a:rect l="l" t="t" r="r" b="b"/>
            <a:pathLst>
              <a:path w="3011805" h="646430">
                <a:moveTo>
                  <a:pt x="0" y="646328"/>
                </a:moveTo>
                <a:lnTo>
                  <a:pt x="3011269" y="646328"/>
                </a:lnTo>
                <a:lnTo>
                  <a:pt x="3011269" y="0"/>
                </a:lnTo>
                <a:lnTo>
                  <a:pt x="0" y="0"/>
                </a:lnTo>
                <a:lnTo>
                  <a:pt x="0" y="646328"/>
                </a:lnTo>
                <a:close/>
              </a:path>
            </a:pathLst>
          </a:custGeom>
          <a:solidFill>
            <a:srgbClr val="037DF3"/>
          </a:solid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565785">
              <a:lnSpc>
                <a:spcPct val="100000"/>
              </a:lnSpc>
            </a:pPr>
            <a:r>
              <a:rPr sz="3600" spc="85" dirty="0"/>
              <a:t>About</a:t>
            </a:r>
            <a:r>
              <a:rPr sz="3600" spc="-75" dirty="0"/>
              <a:t> </a:t>
            </a:r>
            <a:r>
              <a:rPr sz="3600" spc="55" dirty="0"/>
              <a:t>us</a:t>
            </a:r>
            <a:endParaRPr sz="3600"/>
          </a:p>
        </p:txBody>
      </p:sp>
      <p:sp>
        <p:nvSpPr>
          <p:cNvPr id="7" name="object 7"/>
          <p:cNvSpPr/>
          <p:nvPr/>
        </p:nvSpPr>
        <p:spPr>
          <a:xfrm>
            <a:off x="3198748" y="4088307"/>
            <a:ext cx="2641727" cy="196024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141720" y="3935412"/>
            <a:ext cx="3065526" cy="2065782"/>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570382" y="1652778"/>
            <a:ext cx="11084560" cy="617220"/>
          </a:xfrm>
          <a:prstGeom prst="rect">
            <a:avLst/>
          </a:prstGeom>
        </p:spPr>
        <p:txBody>
          <a:bodyPr vert="horz" wrap="square" lIns="0" tIns="0" rIns="0" bIns="0" rtlCol="0">
            <a:spAutoFit/>
          </a:bodyPr>
          <a:lstStyle/>
          <a:p>
            <a:pPr algn="ctr">
              <a:lnSpc>
                <a:spcPct val="100000"/>
              </a:lnSpc>
            </a:pPr>
            <a:r>
              <a:rPr sz="2000" i="1" dirty="0">
                <a:solidFill>
                  <a:srgbClr val="FFFFFF"/>
                </a:solidFill>
                <a:latin typeface="Calibri"/>
                <a:cs typeface="Calibri"/>
              </a:rPr>
              <a:t>During </a:t>
            </a:r>
            <a:r>
              <a:rPr sz="2000" i="1" spc="-10" dirty="0">
                <a:solidFill>
                  <a:srgbClr val="FFFFFF"/>
                </a:solidFill>
                <a:latin typeface="Calibri"/>
                <a:cs typeface="Calibri"/>
              </a:rPr>
              <a:t>our journey </a:t>
            </a:r>
            <a:r>
              <a:rPr sz="2000" i="1" dirty="0">
                <a:solidFill>
                  <a:srgbClr val="FFFFFF"/>
                </a:solidFill>
                <a:latin typeface="Calibri"/>
                <a:cs typeface="Calibri"/>
              </a:rPr>
              <a:t>of </a:t>
            </a:r>
            <a:r>
              <a:rPr sz="2000" b="1" i="1" spc="10" dirty="0">
                <a:solidFill>
                  <a:srgbClr val="FFFFFF"/>
                </a:solidFill>
                <a:latin typeface="Calibri"/>
                <a:cs typeface="Calibri"/>
              </a:rPr>
              <a:t>developing leadership </a:t>
            </a:r>
            <a:r>
              <a:rPr sz="2000" b="1" i="1" spc="15" dirty="0">
                <a:solidFill>
                  <a:srgbClr val="FFFFFF"/>
                </a:solidFill>
                <a:latin typeface="Calibri"/>
                <a:cs typeface="Calibri"/>
              </a:rPr>
              <a:t>potential for </a:t>
            </a:r>
            <a:r>
              <a:rPr sz="2000" b="1" i="1" spc="20" dirty="0">
                <a:solidFill>
                  <a:srgbClr val="FFFFFF"/>
                </a:solidFill>
                <a:latin typeface="Calibri"/>
                <a:cs typeface="Calibri"/>
              </a:rPr>
              <a:t>Vietnamese </a:t>
            </a:r>
            <a:r>
              <a:rPr sz="2000" b="1" i="1" spc="15" dirty="0">
                <a:solidFill>
                  <a:srgbClr val="FFFFFF"/>
                </a:solidFill>
                <a:latin typeface="Calibri"/>
                <a:cs typeface="Calibri"/>
              </a:rPr>
              <a:t>youth</a:t>
            </a:r>
            <a:r>
              <a:rPr sz="2000" i="1" spc="15" dirty="0">
                <a:solidFill>
                  <a:srgbClr val="FFFFFF"/>
                </a:solidFill>
                <a:latin typeface="Calibri"/>
                <a:cs typeface="Calibri"/>
              </a:rPr>
              <a:t>, </a:t>
            </a:r>
            <a:r>
              <a:rPr sz="2000" i="1" spc="-20" dirty="0">
                <a:solidFill>
                  <a:srgbClr val="FFFFFF"/>
                </a:solidFill>
                <a:latin typeface="Calibri"/>
                <a:cs typeface="Calibri"/>
              </a:rPr>
              <a:t>we </a:t>
            </a:r>
            <a:r>
              <a:rPr sz="2000" i="1" spc="-25" dirty="0">
                <a:solidFill>
                  <a:srgbClr val="FFFFFF"/>
                </a:solidFill>
                <a:latin typeface="Calibri"/>
                <a:cs typeface="Calibri"/>
              </a:rPr>
              <a:t>are </a:t>
            </a:r>
            <a:r>
              <a:rPr sz="2000" i="1" spc="-5" dirty="0">
                <a:solidFill>
                  <a:srgbClr val="FFFFFF"/>
                </a:solidFill>
                <a:latin typeface="Calibri"/>
                <a:cs typeface="Calibri"/>
              </a:rPr>
              <a:t>proud </a:t>
            </a:r>
            <a:r>
              <a:rPr sz="2000" i="1" spc="5" dirty="0">
                <a:solidFill>
                  <a:srgbClr val="FFFFFF"/>
                </a:solidFill>
                <a:latin typeface="Calibri"/>
                <a:cs typeface="Calibri"/>
              </a:rPr>
              <a:t>to say </a:t>
            </a:r>
            <a:r>
              <a:rPr sz="2000" i="1" dirty="0">
                <a:solidFill>
                  <a:srgbClr val="FFFFFF"/>
                </a:solidFill>
                <a:latin typeface="Calibri"/>
                <a:cs typeface="Calibri"/>
              </a:rPr>
              <a:t>that</a:t>
            </a:r>
            <a:r>
              <a:rPr sz="2000" i="1" spc="340" dirty="0">
                <a:solidFill>
                  <a:srgbClr val="FFFFFF"/>
                </a:solidFill>
                <a:latin typeface="Calibri"/>
                <a:cs typeface="Calibri"/>
              </a:rPr>
              <a:t> </a:t>
            </a:r>
            <a:r>
              <a:rPr sz="2000" i="1" spc="-20" dirty="0">
                <a:solidFill>
                  <a:srgbClr val="FFFFFF"/>
                </a:solidFill>
                <a:latin typeface="Calibri"/>
                <a:cs typeface="Calibri"/>
              </a:rPr>
              <a:t>we</a:t>
            </a:r>
            <a:endParaRPr sz="2000">
              <a:latin typeface="Calibri"/>
              <a:cs typeface="Calibri"/>
            </a:endParaRPr>
          </a:p>
          <a:p>
            <a:pPr marL="635" algn="ctr">
              <a:lnSpc>
                <a:spcPct val="100000"/>
              </a:lnSpc>
            </a:pPr>
            <a:r>
              <a:rPr sz="2000" i="1" spc="-25" dirty="0">
                <a:solidFill>
                  <a:srgbClr val="FFFFFF"/>
                </a:solidFill>
                <a:latin typeface="Calibri"/>
                <a:cs typeface="Calibri"/>
              </a:rPr>
              <a:t>are able </a:t>
            </a:r>
            <a:r>
              <a:rPr sz="2000" i="1" spc="5" dirty="0">
                <a:solidFill>
                  <a:srgbClr val="FFFFFF"/>
                </a:solidFill>
                <a:latin typeface="Calibri"/>
                <a:cs typeface="Calibri"/>
              </a:rPr>
              <a:t>to </a:t>
            </a:r>
            <a:r>
              <a:rPr sz="2000" i="1" spc="-5" dirty="0">
                <a:solidFill>
                  <a:srgbClr val="FFFFFF"/>
                </a:solidFill>
                <a:latin typeface="Calibri"/>
                <a:cs typeface="Calibri"/>
              </a:rPr>
              <a:t>achieve some </a:t>
            </a:r>
            <a:r>
              <a:rPr sz="2000" i="1" spc="-30" dirty="0">
                <a:solidFill>
                  <a:srgbClr val="FFFFFF"/>
                </a:solidFill>
                <a:latin typeface="Calibri"/>
                <a:cs typeface="Calibri"/>
              </a:rPr>
              <a:t>major </a:t>
            </a:r>
            <a:r>
              <a:rPr sz="2000" i="1" spc="15" dirty="0">
                <a:solidFill>
                  <a:srgbClr val="FFFFFF"/>
                </a:solidFill>
                <a:latin typeface="Calibri"/>
                <a:cs typeface="Calibri"/>
              </a:rPr>
              <a:t>successes </a:t>
            </a:r>
            <a:r>
              <a:rPr sz="2000" i="1" spc="-5" dirty="0">
                <a:solidFill>
                  <a:srgbClr val="FFFFFF"/>
                </a:solidFill>
                <a:latin typeface="Calibri"/>
                <a:cs typeface="Calibri"/>
              </a:rPr>
              <a:t>expressed </a:t>
            </a:r>
            <a:r>
              <a:rPr sz="2000" i="1" spc="-20" dirty="0">
                <a:solidFill>
                  <a:srgbClr val="FFFFFF"/>
                </a:solidFill>
                <a:latin typeface="Calibri"/>
                <a:cs typeface="Calibri"/>
              </a:rPr>
              <a:t>in </a:t>
            </a:r>
            <a:r>
              <a:rPr sz="2000" i="1" dirty="0">
                <a:solidFill>
                  <a:srgbClr val="FFFFFF"/>
                </a:solidFill>
                <a:latin typeface="Calibri"/>
                <a:cs typeface="Calibri"/>
              </a:rPr>
              <a:t>the </a:t>
            </a:r>
            <a:r>
              <a:rPr sz="2000" i="1" spc="-25" dirty="0">
                <a:solidFill>
                  <a:srgbClr val="FFFFFF"/>
                </a:solidFill>
                <a:latin typeface="Calibri"/>
                <a:cs typeface="Calibri"/>
              </a:rPr>
              <a:t>following </a:t>
            </a:r>
            <a:r>
              <a:rPr sz="2000" i="1" spc="160" dirty="0">
                <a:solidFill>
                  <a:srgbClr val="FFFFFF"/>
                </a:solidFill>
                <a:latin typeface="Calibri"/>
                <a:cs typeface="Calibri"/>
              </a:rPr>
              <a:t> </a:t>
            </a:r>
            <a:r>
              <a:rPr sz="2000" i="1" spc="-15" dirty="0">
                <a:solidFill>
                  <a:srgbClr val="FFFFFF"/>
                </a:solidFill>
                <a:latin typeface="Calibri"/>
                <a:cs typeface="Calibri"/>
              </a:rPr>
              <a:t>numbers:</a:t>
            </a:r>
            <a:endParaRPr sz="2000">
              <a:latin typeface="Calibri"/>
              <a:cs typeface="Calibri"/>
            </a:endParaRPr>
          </a:p>
        </p:txBody>
      </p:sp>
      <p:sp>
        <p:nvSpPr>
          <p:cNvPr id="10" name="object 10"/>
          <p:cNvSpPr txBox="1"/>
          <p:nvPr/>
        </p:nvSpPr>
        <p:spPr>
          <a:xfrm>
            <a:off x="1454911" y="2558796"/>
            <a:ext cx="1677035" cy="1049020"/>
          </a:xfrm>
          <a:prstGeom prst="rect">
            <a:avLst/>
          </a:prstGeom>
        </p:spPr>
        <p:txBody>
          <a:bodyPr vert="horz" wrap="square" lIns="0" tIns="0" rIns="0" bIns="0" rtlCol="0">
            <a:spAutoFit/>
          </a:bodyPr>
          <a:lstStyle/>
          <a:p>
            <a:pPr algn="ctr">
              <a:lnSpc>
                <a:spcPct val="100000"/>
              </a:lnSpc>
            </a:pPr>
            <a:r>
              <a:rPr sz="3600" i="1" spc="260" dirty="0">
                <a:solidFill>
                  <a:srgbClr val="FFFFFF"/>
                </a:solidFill>
                <a:latin typeface="Calibri"/>
                <a:cs typeface="Calibri"/>
              </a:rPr>
              <a:t>10</a:t>
            </a:r>
            <a:r>
              <a:rPr sz="3600" i="1" spc="-65" dirty="0">
                <a:solidFill>
                  <a:srgbClr val="FFFFFF"/>
                </a:solidFill>
                <a:latin typeface="Calibri"/>
                <a:cs typeface="Calibri"/>
              </a:rPr>
              <a:t> </a:t>
            </a:r>
            <a:r>
              <a:rPr sz="3600" i="1" spc="30" dirty="0">
                <a:solidFill>
                  <a:srgbClr val="FFFFFF"/>
                </a:solidFill>
                <a:latin typeface="Calibri"/>
                <a:cs typeface="Calibri"/>
              </a:rPr>
              <a:t>years</a:t>
            </a:r>
            <a:endParaRPr sz="3600">
              <a:latin typeface="Calibri"/>
              <a:cs typeface="Calibri"/>
            </a:endParaRPr>
          </a:p>
          <a:p>
            <a:pPr marL="388620" marR="380365" indent="-1270" algn="ctr">
              <a:lnSpc>
                <a:spcPct val="100000"/>
              </a:lnSpc>
              <a:spcBef>
                <a:spcPts val="30"/>
              </a:spcBef>
            </a:pPr>
            <a:r>
              <a:rPr sz="1600" i="1" spc="15" dirty="0">
                <a:solidFill>
                  <a:srgbClr val="FFFFFF"/>
                </a:solidFill>
                <a:latin typeface="Calibri"/>
                <a:cs typeface="Calibri"/>
              </a:rPr>
              <a:t>in </a:t>
            </a:r>
            <a:r>
              <a:rPr sz="1600" i="1" spc="10" dirty="0">
                <a:solidFill>
                  <a:srgbClr val="FFFFFF"/>
                </a:solidFill>
                <a:latin typeface="Calibri"/>
                <a:cs typeface="Calibri"/>
              </a:rPr>
              <a:t>official  operations</a:t>
            </a:r>
            <a:endParaRPr sz="1600">
              <a:latin typeface="Calibri"/>
              <a:cs typeface="Calibri"/>
            </a:endParaRPr>
          </a:p>
        </p:txBody>
      </p:sp>
      <p:sp>
        <p:nvSpPr>
          <p:cNvPr id="11" name="object 11"/>
          <p:cNvSpPr txBox="1"/>
          <p:nvPr/>
        </p:nvSpPr>
        <p:spPr>
          <a:xfrm>
            <a:off x="3730497" y="2582926"/>
            <a:ext cx="1086485" cy="1049020"/>
          </a:xfrm>
          <a:prstGeom prst="rect">
            <a:avLst/>
          </a:prstGeom>
        </p:spPr>
        <p:txBody>
          <a:bodyPr vert="horz" wrap="square" lIns="0" tIns="0" rIns="0" bIns="0" rtlCol="0">
            <a:spAutoFit/>
          </a:bodyPr>
          <a:lstStyle/>
          <a:p>
            <a:pPr algn="ctr">
              <a:lnSpc>
                <a:spcPct val="100000"/>
              </a:lnSpc>
            </a:pPr>
            <a:r>
              <a:rPr sz="3600" i="1" spc="265" dirty="0">
                <a:solidFill>
                  <a:srgbClr val="FFFFFF"/>
                </a:solidFill>
                <a:latin typeface="Calibri"/>
                <a:cs typeface="Calibri"/>
              </a:rPr>
              <a:t>700+</a:t>
            </a:r>
            <a:endParaRPr sz="3600">
              <a:latin typeface="Calibri"/>
              <a:cs typeface="Calibri"/>
            </a:endParaRPr>
          </a:p>
          <a:p>
            <a:pPr marL="155575" marR="147320" indent="-1905" algn="ctr">
              <a:lnSpc>
                <a:spcPct val="100000"/>
              </a:lnSpc>
              <a:spcBef>
                <a:spcPts val="30"/>
              </a:spcBef>
            </a:pPr>
            <a:r>
              <a:rPr sz="1600" i="1" spc="20" dirty="0">
                <a:solidFill>
                  <a:srgbClr val="FFFFFF"/>
                </a:solidFill>
                <a:latin typeface="Calibri"/>
                <a:cs typeface="Calibri"/>
              </a:rPr>
              <a:t>current  </a:t>
            </a:r>
            <a:r>
              <a:rPr sz="1600" i="1" dirty="0">
                <a:solidFill>
                  <a:srgbClr val="FFFFFF"/>
                </a:solidFill>
                <a:latin typeface="Calibri"/>
                <a:cs typeface="Calibri"/>
              </a:rPr>
              <a:t>memb</a:t>
            </a:r>
            <a:r>
              <a:rPr sz="1600" i="1" spc="5" dirty="0">
                <a:solidFill>
                  <a:srgbClr val="FFFFFF"/>
                </a:solidFill>
                <a:latin typeface="Calibri"/>
                <a:cs typeface="Calibri"/>
              </a:rPr>
              <a:t>ers</a:t>
            </a:r>
            <a:endParaRPr sz="1600">
              <a:latin typeface="Calibri"/>
              <a:cs typeface="Calibri"/>
            </a:endParaRPr>
          </a:p>
        </p:txBody>
      </p:sp>
      <p:sp>
        <p:nvSpPr>
          <p:cNvPr id="12" name="object 12"/>
          <p:cNvSpPr txBox="1"/>
          <p:nvPr/>
        </p:nvSpPr>
        <p:spPr>
          <a:xfrm>
            <a:off x="5421629" y="2590165"/>
            <a:ext cx="1351280" cy="805180"/>
          </a:xfrm>
          <a:prstGeom prst="rect">
            <a:avLst/>
          </a:prstGeom>
        </p:spPr>
        <p:txBody>
          <a:bodyPr vert="horz" wrap="square" lIns="0" tIns="0" rIns="0" bIns="0" rtlCol="0">
            <a:spAutoFit/>
          </a:bodyPr>
          <a:lstStyle/>
          <a:p>
            <a:pPr algn="ctr">
              <a:lnSpc>
                <a:spcPct val="100000"/>
              </a:lnSpc>
            </a:pPr>
            <a:r>
              <a:rPr sz="3600" i="1" spc="265" dirty="0">
                <a:solidFill>
                  <a:srgbClr val="FFFFFF"/>
                </a:solidFill>
                <a:latin typeface="Calibri"/>
                <a:cs typeface="Calibri"/>
              </a:rPr>
              <a:t>1000+</a:t>
            </a:r>
            <a:endParaRPr sz="3600">
              <a:latin typeface="Calibri"/>
              <a:cs typeface="Calibri"/>
            </a:endParaRPr>
          </a:p>
          <a:p>
            <a:pPr algn="ctr">
              <a:lnSpc>
                <a:spcPct val="100000"/>
              </a:lnSpc>
              <a:spcBef>
                <a:spcPts val="35"/>
              </a:spcBef>
            </a:pPr>
            <a:r>
              <a:rPr sz="1600" i="1" spc="5" dirty="0">
                <a:solidFill>
                  <a:srgbClr val="FFFFFF"/>
                </a:solidFill>
                <a:latin typeface="Calibri"/>
                <a:cs typeface="Calibri"/>
              </a:rPr>
              <a:t>alumni</a:t>
            </a:r>
            <a:endParaRPr sz="1600">
              <a:latin typeface="Calibri"/>
              <a:cs typeface="Calibri"/>
            </a:endParaRPr>
          </a:p>
        </p:txBody>
      </p:sp>
      <p:sp>
        <p:nvSpPr>
          <p:cNvPr id="13" name="object 13"/>
          <p:cNvSpPr txBox="1"/>
          <p:nvPr/>
        </p:nvSpPr>
        <p:spPr>
          <a:xfrm>
            <a:off x="7322311" y="2558796"/>
            <a:ext cx="1202055" cy="1049020"/>
          </a:xfrm>
          <a:prstGeom prst="rect">
            <a:avLst/>
          </a:prstGeom>
        </p:spPr>
        <p:txBody>
          <a:bodyPr vert="horz" wrap="square" lIns="0" tIns="0" rIns="0" bIns="0" rtlCol="0">
            <a:spAutoFit/>
          </a:bodyPr>
          <a:lstStyle/>
          <a:p>
            <a:pPr marL="70485">
              <a:lnSpc>
                <a:spcPct val="100000"/>
              </a:lnSpc>
            </a:pPr>
            <a:r>
              <a:rPr sz="3600" i="1" spc="270" dirty="0">
                <a:solidFill>
                  <a:srgbClr val="FFFFFF"/>
                </a:solidFill>
                <a:latin typeface="Calibri"/>
                <a:cs typeface="Calibri"/>
              </a:rPr>
              <a:t>150+</a:t>
            </a:r>
            <a:endParaRPr sz="3600">
              <a:latin typeface="Calibri"/>
              <a:cs typeface="Calibri"/>
            </a:endParaRPr>
          </a:p>
          <a:p>
            <a:pPr marL="12700" marR="5080" indent="17780">
              <a:lnSpc>
                <a:spcPct val="100000"/>
              </a:lnSpc>
              <a:spcBef>
                <a:spcPts val="30"/>
              </a:spcBef>
            </a:pPr>
            <a:r>
              <a:rPr sz="1600" i="1" spc="10" dirty="0">
                <a:solidFill>
                  <a:srgbClr val="FFFFFF"/>
                </a:solidFill>
                <a:latin typeface="Calibri"/>
                <a:cs typeface="Calibri"/>
              </a:rPr>
              <a:t>organizations  </a:t>
            </a:r>
            <a:r>
              <a:rPr sz="1600" i="1" spc="15" dirty="0">
                <a:solidFill>
                  <a:srgbClr val="FFFFFF"/>
                </a:solidFill>
                <a:latin typeface="Calibri"/>
                <a:cs typeface="Calibri"/>
              </a:rPr>
              <a:t>in</a:t>
            </a:r>
            <a:r>
              <a:rPr sz="1600" i="1" spc="-95" dirty="0">
                <a:solidFill>
                  <a:srgbClr val="FFFFFF"/>
                </a:solidFill>
                <a:latin typeface="Calibri"/>
                <a:cs typeface="Calibri"/>
              </a:rPr>
              <a:t> </a:t>
            </a:r>
            <a:r>
              <a:rPr sz="1600" i="1" spc="15" dirty="0">
                <a:solidFill>
                  <a:srgbClr val="FFFFFF"/>
                </a:solidFill>
                <a:latin typeface="Calibri"/>
                <a:cs typeface="Calibri"/>
              </a:rPr>
              <a:t>partnership</a:t>
            </a:r>
            <a:endParaRPr sz="1600">
              <a:latin typeface="Calibri"/>
              <a:cs typeface="Calibri"/>
            </a:endParaRPr>
          </a:p>
        </p:txBody>
      </p:sp>
      <p:sp>
        <p:nvSpPr>
          <p:cNvPr id="14" name="object 14"/>
          <p:cNvSpPr txBox="1"/>
          <p:nvPr/>
        </p:nvSpPr>
        <p:spPr>
          <a:xfrm>
            <a:off x="9458706" y="2563367"/>
            <a:ext cx="1515745" cy="1049020"/>
          </a:xfrm>
          <a:prstGeom prst="rect">
            <a:avLst/>
          </a:prstGeom>
        </p:spPr>
        <p:txBody>
          <a:bodyPr vert="horz" wrap="square" lIns="0" tIns="0" rIns="0" bIns="0" rtlCol="0">
            <a:spAutoFit/>
          </a:bodyPr>
          <a:lstStyle/>
          <a:p>
            <a:pPr algn="ctr">
              <a:lnSpc>
                <a:spcPct val="100000"/>
              </a:lnSpc>
            </a:pPr>
            <a:r>
              <a:rPr sz="3600" i="1" spc="265" dirty="0">
                <a:solidFill>
                  <a:srgbClr val="FFFFFF"/>
                </a:solidFill>
                <a:latin typeface="Calibri"/>
                <a:cs typeface="Calibri"/>
              </a:rPr>
              <a:t>1000+</a:t>
            </a:r>
            <a:endParaRPr sz="3600">
              <a:latin typeface="Calibri"/>
              <a:cs typeface="Calibri"/>
            </a:endParaRPr>
          </a:p>
          <a:p>
            <a:pPr marL="12700" marR="5080" indent="-635" algn="ctr">
              <a:lnSpc>
                <a:spcPct val="100000"/>
              </a:lnSpc>
              <a:spcBef>
                <a:spcPts val="30"/>
              </a:spcBef>
            </a:pPr>
            <a:r>
              <a:rPr sz="1600" i="1" spc="15" dirty="0">
                <a:solidFill>
                  <a:srgbClr val="FFFFFF"/>
                </a:solidFill>
                <a:latin typeface="Calibri"/>
                <a:cs typeface="Calibri"/>
              </a:rPr>
              <a:t>exchanges  </a:t>
            </a:r>
            <a:r>
              <a:rPr sz="1600" i="1" spc="10" dirty="0">
                <a:solidFill>
                  <a:srgbClr val="FFFFFF"/>
                </a:solidFill>
                <a:latin typeface="Calibri"/>
                <a:cs typeface="Calibri"/>
              </a:rPr>
              <a:t>delivered </a:t>
            </a:r>
            <a:r>
              <a:rPr sz="1600" i="1" spc="15" dirty="0">
                <a:solidFill>
                  <a:srgbClr val="FFFFFF"/>
                </a:solidFill>
                <a:latin typeface="Calibri"/>
                <a:cs typeface="Calibri"/>
              </a:rPr>
              <a:t>in</a:t>
            </a:r>
            <a:r>
              <a:rPr sz="1600" i="1" spc="-50" dirty="0">
                <a:solidFill>
                  <a:srgbClr val="FFFFFF"/>
                </a:solidFill>
                <a:latin typeface="Calibri"/>
                <a:cs typeface="Calibri"/>
              </a:rPr>
              <a:t> </a:t>
            </a:r>
            <a:r>
              <a:rPr sz="1600" i="1" spc="110" dirty="0">
                <a:solidFill>
                  <a:srgbClr val="FFFFFF"/>
                </a:solidFill>
                <a:latin typeface="Calibri"/>
                <a:cs typeface="Calibri"/>
              </a:rPr>
              <a:t>2014</a:t>
            </a:r>
            <a:endParaRPr sz="160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object 2">
            <a:extLst>
              <a:ext uri="{FF2B5EF4-FFF2-40B4-BE49-F238E27FC236}">
                <a16:creationId xmlns:a16="http://schemas.microsoft.com/office/drawing/2014/main" id="{A57B42CD-4090-4600-8140-70DCBDAE74BF}"/>
              </a:ext>
            </a:extLst>
          </p:cNvPr>
          <p:cNvSpPr/>
          <p:nvPr/>
        </p:nvSpPr>
        <p:spPr>
          <a:xfrm>
            <a:off x="0" y="-178696"/>
            <a:ext cx="12192000" cy="7112896"/>
          </a:xfrm>
          <a:prstGeom prst="rect">
            <a:avLst/>
          </a:prstGeom>
          <a:blipFill>
            <a:blip r:embed="rId2" cstate="print"/>
            <a:stretch>
              <a:fillRect/>
            </a:stretch>
          </a:blipFill>
        </p:spPr>
        <p:txBody>
          <a:bodyPr wrap="square" lIns="0" tIns="0" rIns="0" bIns="0" rtlCol="0"/>
          <a:lstStyle/>
          <a:p>
            <a:endParaRPr/>
          </a:p>
        </p:txBody>
      </p:sp>
      <p:sp>
        <p:nvSpPr>
          <p:cNvPr id="5" name="AIESEC in VIETNAM | NATIONAL ADVISORY BOARD">
            <a:extLst>
              <a:ext uri="{FF2B5EF4-FFF2-40B4-BE49-F238E27FC236}">
                <a16:creationId xmlns:a16="http://schemas.microsoft.com/office/drawing/2014/main" id="{77BB8065-4E6D-4402-AC84-92B27BB55809}"/>
              </a:ext>
            </a:extLst>
          </p:cNvPr>
          <p:cNvSpPr/>
          <p:nvPr/>
        </p:nvSpPr>
        <p:spPr>
          <a:xfrm>
            <a:off x="2590389" y="0"/>
            <a:ext cx="7492036" cy="497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defTabSz="457200">
              <a:defRPr sz="2600" i="1">
                <a:solidFill>
                  <a:srgbClr val="037EF3"/>
                </a:solidFill>
                <a:latin typeface="Lato Black"/>
                <a:ea typeface="Lato Black"/>
                <a:cs typeface="Lato Black"/>
                <a:sym typeface="Lato Black"/>
              </a:defRPr>
            </a:lvl1pPr>
          </a:lstStyle>
          <a:p>
            <a:r>
              <a:rPr dirty="0"/>
              <a:t>AIESEC in VIETNAM | NATIONAL ADVISORY BOARD</a:t>
            </a:r>
          </a:p>
        </p:txBody>
      </p:sp>
      <p:sp>
        <p:nvSpPr>
          <p:cNvPr id="6" name="Circle">
            <a:extLst>
              <a:ext uri="{FF2B5EF4-FFF2-40B4-BE49-F238E27FC236}">
                <a16:creationId xmlns:a16="http://schemas.microsoft.com/office/drawing/2014/main" id="{44C4EE4C-4DB7-4ED0-83DB-CBC4BC095B40}"/>
              </a:ext>
            </a:extLst>
          </p:cNvPr>
          <p:cNvSpPr/>
          <p:nvPr/>
        </p:nvSpPr>
        <p:spPr>
          <a:xfrm>
            <a:off x="2381443" y="656465"/>
            <a:ext cx="1301499" cy="1299236"/>
          </a:xfrm>
          <a:prstGeom prst="ellipse">
            <a:avLst/>
          </a:prstGeom>
          <a:blipFill>
            <a:blip r:embed="rId3"/>
            <a:stretch>
              <a:fillRect/>
            </a:stretch>
          </a:blipFill>
          <a:ln w="25400">
            <a:solidFill>
              <a:srgbClr val="A6A6A6"/>
            </a:solidFill>
            <a:miter lim="400000"/>
          </a:ln>
        </p:spPr>
        <p:txBody>
          <a:bodyPr lIns="45719" rIns="45719"/>
          <a:lstStyle/>
          <a:p>
            <a:pPr>
              <a:defRPr sz="1200"/>
            </a:pPr>
            <a:endParaRPr/>
          </a:p>
        </p:txBody>
      </p:sp>
      <p:sp>
        <p:nvSpPr>
          <p:cNvPr id="7" name="Tom Bowen…">
            <a:extLst>
              <a:ext uri="{FF2B5EF4-FFF2-40B4-BE49-F238E27FC236}">
                <a16:creationId xmlns:a16="http://schemas.microsoft.com/office/drawing/2014/main" id="{113E54D1-B805-4B67-AC09-1B405EF52F31}"/>
              </a:ext>
            </a:extLst>
          </p:cNvPr>
          <p:cNvSpPr/>
          <p:nvPr/>
        </p:nvSpPr>
        <p:spPr>
          <a:xfrm>
            <a:off x="1561293" y="1970304"/>
            <a:ext cx="3023392" cy="76944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gn="ctr">
              <a:defRPr sz="1000" spc="-30">
                <a:latin typeface="Lato Black"/>
                <a:ea typeface="Lato Black"/>
                <a:cs typeface="Lato Black"/>
                <a:sym typeface="Lato Black"/>
              </a:defRPr>
            </a:pPr>
            <a:r>
              <a:rPr b="1" dirty="0">
                <a:solidFill>
                  <a:schemeClr val="bg1"/>
                </a:solidFill>
              </a:rPr>
              <a:t>Tom </a:t>
            </a:r>
            <a:r>
              <a:rPr b="1" spc="-15" dirty="0">
                <a:solidFill>
                  <a:schemeClr val="bg1"/>
                </a:solidFill>
              </a:rPr>
              <a:t>Bowen</a:t>
            </a:r>
            <a:endParaRPr sz="1200" b="1" dirty="0">
              <a:solidFill>
                <a:schemeClr val="bg1"/>
              </a:solidFill>
            </a:endParaRPr>
          </a:p>
          <a:p>
            <a:pPr indent="5080" algn="ctr">
              <a:defRPr sz="1000">
                <a:latin typeface="Lato Medium"/>
                <a:ea typeface="Lato Medium"/>
                <a:cs typeface="Lato Medium"/>
                <a:sym typeface="Lato Medium"/>
              </a:defRPr>
            </a:pPr>
            <a:r>
              <a:rPr b="1" dirty="0">
                <a:solidFill>
                  <a:schemeClr val="bg1"/>
                </a:solidFill>
              </a:rPr>
              <a:t>General</a:t>
            </a:r>
            <a:r>
              <a:rPr b="1" spc="-126" dirty="0">
                <a:solidFill>
                  <a:schemeClr val="bg1"/>
                </a:solidFill>
              </a:rPr>
              <a:t> </a:t>
            </a:r>
            <a:r>
              <a:rPr b="1" spc="6" dirty="0">
                <a:solidFill>
                  <a:schemeClr val="bg1"/>
                </a:solidFill>
              </a:rPr>
              <a:t>Manager</a:t>
            </a:r>
            <a:endParaRPr sz="1200" b="1" dirty="0">
              <a:solidFill>
                <a:schemeClr val="bg1"/>
              </a:solidFill>
            </a:endParaRPr>
          </a:p>
          <a:p>
            <a:pPr algn="ctr">
              <a:defRPr sz="1000" spc="-6">
                <a:latin typeface="Lato Medium"/>
                <a:ea typeface="Lato Medium"/>
                <a:cs typeface="Lato Medium"/>
                <a:sym typeface="Lato Medium"/>
              </a:defRPr>
            </a:pPr>
            <a:r>
              <a:rPr b="1" dirty="0">
                <a:solidFill>
                  <a:schemeClr val="bg1"/>
                </a:solidFill>
              </a:rPr>
              <a:t>Vietnam </a:t>
            </a:r>
            <a:r>
              <a:rPr b="1" spc="0" dirty="0">
                <a:solidFill>
                  <a:schemeClr val="bg1"/>
                </a:solidFill>
              </a:rPr>
              <a:t>Gol</a:t>
            </a:r>
            <a:r>
              <a:rPr b="1" dirty="0">
                <a:solidFill>
                  <a:schemeClr val="bg1"/>
                </a:solidFill>
              </a:rPr>
              <a:t>f </a:t>
            </a:r>
            <a:r>
              <a:rPr b="1" spc="-19" dirty="0">
                <a:solidFill>
                  <a:schemeClr val="bg1"/>
                </a:solidFill>
              </a:rPr>
              <a:t>Distribution.</a:t>
            </a:r>
          </a:p>
          <a:p>
            <a:pPr algn="ctr">
              <a:defRPr sz="1000" spc="-6">
                <a:latin typeface="Lato Medium"/>
                <a:ea typeface="Lato Medium"/>
                <a:cs typeface="Lato Medium"/>
                <a:sym typeface="Lato Medium"/>
              </a:defRPr>
            </a:pPr>
            <a:r>
              <a:rPr b="1" dirty="0">
                <a:solidFill>
                  <a:schemeClr val="bg1"/>
                </a:solidFill>
              </a:rPr>
              <a:t>Former CEO Standard  Chartered </a:t>
            </a:r>
            <a:r>
              <a:rPr b="1" spc="19" dirty="0">
                <a:solidFill>
                  <a:schemeClr val="bg1"/>
                </a:solidFill>
              </a:rPr>
              <a:t>Bank </a:t>
            </a:r>
            <a:r>
              <a:rPr b="1" spc="-13" dirty="0">
                <a:solidFill>
                  <a:schemeClr val="bg1"/>
                </a:solidFill>
              </a:rPr>
              <a:t>Vietnam.</a:t>
            </a:r>
            <a:endParaRPr sz="1200" b="1" spc="-6" dirty="0">
              <a:solidFill>
                <a:schemeClr val="bg1"/>
              </a:solidFill>
            </a:endParaRPr>
          </a:p>
          <a:p>
            <a:pPr algn="ctr">
              <a:defRPr sz="1000" spc="-6">
                <a:latin typeface="Lato Medium"/>
                <a:ea typeface="Lato Medium"/>
                <a:cs typeface="Lato Medium"/>
                <a:sym typeface="Lato Medium"/>
              </a:defRPr>
            </a:pPr>
            <a:r>
              <a:rPr b="1" dirty="0">
                <a:solidFill>
                  <a:schemeClr val="bg1"/>
                </a:solidFill>
              </a:rPr>
              <a:t>AIESEC</a:t>
            </a:r>
            <a:r>
              <a:rPr b="1" spc="-206" dirty="0">
                <a:solidFill>
                  <a:schemeClr val="bg1"/>
                </a:solidFill>
              </a:rPr>
              <a:t> </a:t>
            </a:r>
            <a:r>
              <a:rPr b="1" spc="6" dirty="0">
                <a:solidFill>
                  <a:schemeClr val="bg1"/>
                </a:solidFill>
              </a:rPr>
              <a:t>Hanoi </a:t>
            </a:r>
            <a:r>
              <a:rPr b="1" spc="19" dirty="0">
                <a:solidFill>
                  <a:schemeClr val="bg1"/>
                </a:solidFill>
              </a:rPr>
              <a:t>&amp;</a:t>
            </a:r>
            <a:r>
              <a:rPr b="1" spc="-93" dirty="0">
                <a:solidFill>
                  <a:schemeClr val="bg1"/>
                </a:solidFill>
              </a:rPr>
              <a:t> </a:t>
            </a:r>
            <a:r>
              <a:rPr b="1" dirty="0">
                <a:solidFill>
                  <a:schemeClr val="bg1"/>
                </a:solidFill>
              </a:rPr>
              <a:t>AIESEC Danang </a:t>
            </a:r>
            <a:r>
              <a:rPr b="1" spc="19" dirty="0" err="1">
                <a:solidFill>
                  <a:schemeClr val="bg1"/>
                </a:solidFill>
              </a:rPr>
              <a:t>BoA</a:t>
            </a:r>
            <a:endParaRPr b="1" spc="-13" dirty="0">
              <a:solidFill>
                <a:schemeClr val="bg1"/>
              </a:solidFill>
            </a:endParaRPr>
          </a:p>
        </p:txBody>
      </p:sp>
      <p:sp>
        <p:nvSpPr>
          <p:cNvPr id="8" name="Oval">
            <a:extLst>
              <a:ext uri="{FF2B5EF4-FFF2-40B4-BE49-F238E27FC236}">
                <a16:creationId xmlns:a16="http://schemas.microsoft.com/office/drawing/2014/main" id="{1B429B5D-2B6E-412D-8A8E-DCD7C613F5B9}"/>
              </a:ext>
            </a:extLst>
          </p:cNvPr>
          <p:cNvSpPr/>
          <p:nvPr/>
        </p:nvSpPr>
        <p:spPr>
          <a:xfrm>
            <a:off x="8617259" y="623291"/>
            <a:ext cx="1353315" cy="1291628"/>
          </a:xfrm>
          <a:prstGeom prst="ellipse">
            <a:avLst/>
          </a:prstGeom>
          <a:blipFill>
            <a:blip r:embed="rId4"/>
            <a:stretch>
              <a:fillRect/>
            </a:stretch>
          </a:blipFill>
          <a:ln w="25400">
            <a:solidFill>
              <a:srgbClr val="A6A6A6"/>
            </a:solidFill>
            <a:miter lim="400000"/>
          </a:ln>
        </p:spPr>
        <p:txBody>
          <a:bodyPr lIns="45719" rIns="45719"/>
          <a:lstStyle/>
          <a:p>
            <a:pPr>
              <a:defRPr sz="1200">
                <a:latin typeface="Lato Regular"/>
                <a:ea typeface="Lato Regular"/>
                <a:cs typeface="Lato Regular"/>
                <a:sym typeface="Lato Regular"/>
              </a:defRPr>
            </a:pPr>
            <a:endParaRPr/>
          </a:p>
        </p:txBody>
      </p:sp>
      <p:sp>
        <p:nvSpPr>
          <p:cNvPr id="9" name="Oval">
            <a:extLst>
              <a:ext uri="{FF2B5EF4-FFF2-40B4-BE49-F238E27FC236}">
                <a16:creationId xmlns:a16="http://schemas.microsoft.com/office/drawing/2014/main" id="{0D641C9B-F464-43E0-B884-970B6691C6B2}"/>
              </a:ext>
            </a:extLst>
          </p:cNvPr>
          <p:cNvSpPr/>
          <p:nvPr/>
        </p:nvSpPr>
        <p:spPr>
          <a:xfrm>
            <a:off x="6628379" y="609600"/>
            <a:ext cx="1296925" cy="1305319"/>
          </a:xfrm>
          <a:prstGeom prst="ellipse">
            <a:avLst/>
          </a:prstGeom>
          <a:blipFill>
            <a:blip r:embed="rId5"/>
            <a:stretch>
              <a:fillRect/>
            </a:stretch>
          </a:blipFill>
          <a:ln w="25400">
            <a:solidFill>
              <a:srgbClr val="A6A6A6"/>
            </a:solidFill>
            <a:miter lim="400000"/>
          </a:ln>
        </p:spPr>
        <p:txBody>
          <a:bodyPr lIns="45719" rIns="45719"/>
          <a:lstStyle/>
          <a:p>
            <a:pPr>
              <a:defRPr sz="1200"/>
            </a:pPr>
            <a:endParaRPr/>
          </a:p>
        </p:txBody>
      </p:sp>
      <p:sp>
        <p:nvSpPr>
          <p:cNvPr id="10" name="Circle">
            <a:extLst>
              <a:ext uri="{FF2B5EF4-FFF2-40B4-BE49-F238E27FC236}">
                <a16:creationId xmlns:a16="http://schemas.microsoft.com/office/drawing/2014/main" id="{79F5A7F6-D739-48B7-9FF0-6B92560FA91F}"/>
              </a:ext>
            </a:extLst>
          </p:cNvPr>
          <p:cNvSpPr/>
          <p:nvPr/>
        </p:nvSpPr>
        <p:spPr>
          <a:xfrm>
            <a:off x="4622924" y="673775"/>
            <a:ext cx="1287783" cy="1285544"/>
          </a:xfrm>
          <a:prstGeom prst="ellipse">
            <a:avLst/>
          </a:prstGeom>
          <a:blipFill>
            <a:blip r:embed="rId6"/>
            <a:stretch>
              <a:fillRect/>
            </a:stretch>
          </a:blipFill>
          <a:ln w="25400">
            <a:solidFill>
              <a:srgbClr val="A6A6A6"/>
            </a:solidFill>
            <a:miter lim="400000"/>
          </a:ln>
        </p:spPr>
        <p:txBody>
          <a:bodyPr lIns="45719" rIns="45719"/>
          <a:lstStyle/>
          <a:p>
            <a:pPr>
              <a:defRPr sz="1200"/>
            </a:pPr>
            <a:endParaRPr/>
          </a:p>
        </p:txBody>
      </p:sp>
      <p:sp>
        <p:nvSpPr>
          <p:cNvPr id="11" name="Trinh Tieu  Yen…">
            <a:extLst>
              <a:ext uri="{FF2B5EF4-FFF2-40B4-BE49-F238E27FC236}">
                <a16:creationId xmlns:a16="http://schemas.microsoft.com/office/drawing/2014/main" id="{1E45EF4B-BEC2-47A7-A76B-5DE4C949701F}"/>
              </a:ext>
            </a:extLst>
          </p:cNvPr>
          <p:cNvSpPr/>
          <p:nvPr/>
        </p:nvSpPr>
        <p:spPr>
          <a:xfrm>
            <a:off x="4022227" y="2049095"/>
            <a:ext cx="2553704" cy="45720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a:defRPr sz="1000" spc="-15">
                <a:latin typeface="Lato Black"/>
                <a:ea typeface="Lato Black"/>
                <a:cs typeface="Lato Black"/>
                <a:sym typeface="Lato Black"/>
              </a:defRPr>
            </a:pPr>
            <a:r>
              <a:rPr b="1" dirty="0">
                <a:solidFill>
                  <a:schemeClr val="bg1"/>
                </a:solidFill>
              </a:rPr>
              <a:t>Trinh Tieu </a:t>
            </a:r>
            <a:r>
              <a:rPr b="1" spc="-229" dirty="0">
                <a:solidFill>
                  <a:schemeClr val="bg1"/>
                </a:solidFill>
              </a:rPr>
              <a:t> </a:t>
            </a:r>
            <a:r>
              <a:rPr b="1" spc="-25" dirty="0">
                <a:solidFill>
                  <a:schemeClr val="bg1"/>
                </a:solidFill>
              </a:rPr>
              <a:t>Yen</a:t>
            </a:r>
            <a:endParaRPr sz="1200" b="1" dirty="0">
              <a:solidFill>
                <a:schemeClr val="bg1"/>
              </a:solidFill>
            </a:endParaRPr>
          </a:p>
          <a:p>
            <a:pPr algn="ctr">
              <a:defRPr sz="1000" spc="6">
                <a:latin typeface="Lato Medium"/>
                <a:ea typeface="Lato Medium"/>
                <a:cs typeface="Lato Medium"/>
                <a:sym typeface="Lato Medium"/>
              </a:defRPr>
            </a:pPr>
            <a:r>
              <a:rPr b="1" dirty="0">
                <a:solidFill>
                  <a:schemeClr val="bg1"/>
                </a:solidFill>
              </a:rPr>
              <a:t>General</a:t>
            </a:r>
            <a:r>
              <a:rPr b="1" spc="-105" dirty="0">
                <a:solidFill>
                  <a:schemeClr val="bg1"/>
                </a:solidFill>
              </a:rPr>
              <a:t> </a:t>
            </a:r>
            <a:r>
              <a:rPr b="1" spc="-6" dirty="0">
                <a:solidFill>
                  <a:schemeClr val="bg1"/>
                </a:solidFill>
              </a:rPr>
              <a:t>Director</a:t>
            </a:r>
            <a:endParaRPr b="1" spc="-19" dirty="0">
              <a:solidFill>
                <a:schemeClr val="bg1"/>
              </a:solidFill>
            </a:endParaRPr>
          </a:p>
          <a:p>
            <a:pPr algn="ctr">
              <a:defRPr sz="1000" spc="-19">
                <a:latin typeface="Lato Medium"/>
                <a:ea typeface="Lato Medium"/>
                <a:cs typeface="Lato Medium"/>
                <a:sym typeface="Lato Medium"/>
              </a:defRPr>
            </a:pPr>
            <a:r>
              <a:rPr b="1" dirty="0" err="1">
                <a:solidFill>
                  <a:schemeClr val="bg1"/>
                </a:solidFill>
              </a:rPr>
              <a:t>TalentNet</a:t>
            </a:r>
            <a:r>
              <a:rPr b="1" dirty="0">
                <a:solidFill>
                  <a:schemeClr val="bg1"/>
                </a:solidFill>
              </a:rPr>
              <a:t> </a:t>
            </a:r>
            <a:r>
              <a:rPr b="1" spc="-6" dirty="0">
                <a:solidFill>
                  <a:schemeClr val="bg1"/>
                </a:solidFill>
              </a:rPr>
              <a:t>Corporation</a:t>
            </a:r>
          </a:p>
        </p:txBody>
      </p:sp>
      <p:sp>
        <p:nvSpPr>
          <p:cNvPr id="12" name="Ha Cao…">
            <a:extLst>
              <a:ext uri="{FF2B5EF4-FFF2-40B4-BE49-F238E27FC236}">
                <a16:creationId xmlns:a16="http://schemas.microsoft.com/office/drawing/2014/main" id="{669D2F7B-2888-4458-9DEC-610D1B8B86D7}"/>
              </a:ext>
            </a:extLst>
          </p:cNvPr>
          <p:cNvSpPr/>
          <p:nvPr/>
        </p:nvSpPr>
        <p:spPr>
          <a:xfrm>
            <a:off x="7899584" y="2035412"/>
            <a:ext cx="2529917" cy="45887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indent="161925" algn="ctr">
              <a:defRPr sz="1000" spc="-9">
                <a:latin typeface="Lato Black"/>
                <a:ea typeface="Lato Black"/>
                <a:cs typeface="Lato Black"/>
                <a:sym typeface="Lato Black"/>
              </a:defRPr>
            </a:pPr>
            <a:r>
              <a:rPr b="1" dirty="0">
                <a:solidFill>
                  <a:schemeClr val="bg1"/>
                </a:solidFill>
              </a:rPr>
              <a:t>Ha </a:t>
            </a:r>
            <a:r>
              <a:rPr b="1" spc="-25" dirty="0">
                <a:solidFill>
                  <a:schemeClr val="bg1"/>
                </a:solidFill>
              </a:rPr>
              <a:t>Cao</a:t>
            </a:r>
            <a:endParaRPr sz="1200" b="1" spc="-10" dirty="0">
              <a:solidFill>
                <a:schemeClr val="bg1"/>
              </a:solidFill>
            </a:endParaRPr>
          </a:p>
          <a:p>
            <a:pPr marR="5080" indent="204470" algn="ctr">
              <a:lnSpc>
                <a:spcPct val="101099"/>
              </a:lnSpc>
              <a:defRPr sz="1000" spc="-6">
                <a:latin typeface="Lato Medium"/>
                <a:ea typeface="Lato Medium"/>
                <a:cs typeface="Lato Medium"/>
                <a:sym typeface="Lato Medium"/>
              </a:defRPr>
            </a:pPr>
            <a:r>
              <a:rPr b="1" dirty="0">
                <a:solidFill>
                  <a:schemeClr val="bg1"/>
                </a:solidFill>
              </a:rPr>
              <a:t>Country Director</a:t>
            </a:r>
          </a:p>
          <a:p>
            <a:pPr marR="5080" indent="204470" algn="ctr">
              <a:lnSpc>
                <a:spcPct val="101099"/>
              </a:lnSpc>
              <a:defRPr sz="1000" spc="-6">
                <a:latin typeface="Lato Medium"/>
                <a:ea typeface="Lato Medium"/>
                <a:cs typeface="Lato Medium"/>
                <a:sym typeface="Lato Medium"/>
              </a:defRPr>
            </a:pPr>
            <a:r>
              <a:rPr b="1" dirty="0">
                <a:solidFill>
                  <a:schemeClr val="bg1"/>
                </a:solidFill>
              </a:rPr>
              <a:t>Ed</a:t>
            </a:r>
            <a:r>
              <a:rPr b="1" spc="-26" dirty="0">
                <a:solidFill>
                  <a:schemeClr val="bg1"/>
                </a:solidFill>
              </a:rPr>
              <a:t>u</a:t>
            </a:r>
            <a:r>
              <a:rPr b="1" spc="-13" dirty="0">
                <a:solidFill>
                  <a:schemeClr val="bg1"/>
                </a:solidFill>
              </a:rPr>
              <a:t>c</a:t>
            </a:r>
            <a:r>
              <a:rPr b="1" spc="0" dirty="0">
                <a:solidFill>
                  <a:schemeClr val="bg1"/>
                </a:solidFill>
              </a:rPr>
              <a:t>a</a:t>
            </a:r>
            <a:r>
              <a:rPr b="1" spc="13" dirty="0">
                <a:solidFill>
                  <a:schemeClr val="bg1"/>
                </a:solidFill>
              </a:rPr>
              <a:t>t</a:t>
            </a:r>
            <a:r>
              <a:rPr b="1" spc="0" dirty="0">
                <a:solidFill>
                  <a:schemeClr val="bg1"/>
                </a:solidFill>
              </a:rPr>
              <a:t>io</a:t>
            </a:r>
            <a:r>
              <a:rPr b="1" spc="13" dirty="0">
                <a:solidFill>
                  <a:schemeClr val="bg1"/>
                </a:solidFill>
              </a:rPr>
              <a:t>n</a:t>
            </a:r>
            <a:r>
              <a:rPr b="1" spc="-233" dirty="0">
                <a:solidFill>
                  <a:schemeClr val="bg1"/>
                </a:solidFill>
              </a:rPr>
              <a:t> </a:t>
            </a:r>
            <a:r>
              <a:rPr b="1" spc="6" dirty="0">
                <a:solidFill>
                  <a:schemeClr val="bg1"/>
                </a:solidFill>
              </a:rPr>
              <a:t>F</a:t>
            </a:r>
            <a:r>
              <a:rPr b="1" spc="-19" dirty="0">
                <a:solidFill>
                  <a:schemeClr val="bg1"/>
                </a:solidFill>
              </a:rPr>
              <a:t>i</a:t>
            </a:r>
            <a:r>
              <a:rPr b="1" spc="-13" dirty="0">
                <a:solidFill>
                  <a:schemeClr val="bg1"/>
                </a:solidFill>
              </a:rPr>
              <a:t>r</a:t>
            </a:r>
            <a:r>
              <a:rPr b="1" spc="-26" dirty="0">
                <a:solidFill>
                  <a:schemeClr val="bg1"/>
                </a:solidFill>
              </a:rPr>
              <a:t>s</a:t>
            </a:r>
            <a:r>
              <a:rPr b="1" spc="6" dirty="0">
                <a:solidFill>
                  <a:schemeClr val="bg1"/>
                </a:solidFill>
              </a:rPr>
              <a:t>t</a:t>
            </a:r>
          </a:p>
        </p:txBody>
      </p:sp>
      <p:sp>
        <p:nvSpPr>
          <p:cNvPr id="13" name="Attila Vadja…">
            <a:extLst>
              <a:ext uri="{FF2B5EF4-FFF2-40B4-BE49-F238E27FC236}">
                <a16:creationId xmlns:a16="http://schemas.microsoft.com/office/drawing/2014/main" id="{EF3A14F5-BDF2-4C66-ACFB-BD1BF4437E69}"/>
              </a:ext>
            </a:extLst>
          </p:cNvPr>
          <p:cNvSpPr/>
          <p:nvPr/>
        </p:nvSpPr>
        <p:spPr>
          <a:xfrm>
            <a:off x="5936424" y="2034082"/>
            <a:ext cx="2680835" cy="62017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indent="6985" algn="ctr">
              <a:defRPr sz="1000">
                <a:latin typeface="Lato Black"/>
                <a:ea typeface="Lato Black"/>
                <a:cs typeface="Lato Black"/>
                <a:sym typeface="Lato Black"/>
              </a:defRPr>
            </a:pPr>
            <a:r>
              <a:rPr b="1" dirty="0">
                <a:solidFill>
                  <a:schemeClr val="bg1"/>
                </a:solidFill>
              </a:rPr>
              <a:t>Attila</a:t>
            </a:r>
            <a:r>
              <a:rPr b="1" spc="-195" dirty="0">
                <a:solidFill>
                  <a:schemeClr val="bg1"/>
                </a:solidFill>
              </a:rPr>
              <a:t> </a:t>
            </a:r>
            <a:r>
              <a:rPr b="1" spc="-25" dirty="0" err="1">
                <a:solidFill>
                  <a:schemeClr val="bg1"/>
                </a:solidFill>
              </a:rPr>
              <a:t>Vadja</a:t>
            </a:r>
            <a:endParaRPr sz="1200" b="1" dirty="0">
              <a:solidFill>
                <a:schemeClr val="bg1"/>
              </a:solidFill>
            </a:endParaRPr>
          </a:p>
          <a:p>
            <a:pPr marR="5080" indent="18415" algn="ctr">
              <a:lnSpc>
                <a:spcPct val="101099"/>
              </a:lnSpc>
              <a:defRPr sz="1000" spc="-6">
                <a:latin typeface="Lato Medium"/>
                <a:ea typeface="Lato Medium"/>
                <a:cs typeface="Lato Medium"/>
                <a:sym typeface="Lato Medium"/>
              </a:defRPr>
            </a:pPr>
            <a:r>
              <a:rPr b="1" dirty="0">
                <a:solidFill>
                  <a:schemeClr val="bg1"/>
                </a:solidFill>
              </a:rPr>
              <a:t>General Director </a:t>
            </a:r>
          </a:p>
          <a:p>
            <a:pPr marR="5080" indent="18415" algn="ctr">
              <a:lnSpc>
                <a:spcPct val="101099"/>
              </a:lnSpc>
              <a:defRPr sz="1000" spc="-6">
                <a:latin typeface="Lato Medium"/>
                <a:ea typeface="Lato Medium"/>
                <a:cs typeface="Lato Medium"/>
                <a:sym typeface="Lato Medium"/>
              </a:defRPr>
            </a:pPr>
            <a:r>
              <a:rPr b="1" dirty="0">
                <a:solidFill>
                  <a:schemeClr val="bg1"/>
                </a:solidFill>
              </a:rPr>
              <a:t>City Clinic</a:t>
            </a:r>
            <a:endParaRPr b="1" spc="-13" dirty="0">
              <a:solidFill>
                <a:schemeClr val="bg1"/>
              </a:solidFill>
            </a:endParaRPr>
          </a:p>
          <a:p>
            <a:pPr marR="5080" indent="18415" algn="ctr">
              <a:lnSpc>
                <a:spcPct val="101099"/>
              </a:lnSpc>
              <a:defRPr sz="1000" spc="-13">
                <a:latin typeface="Lato Medium"/>
                <a:ea typeface="Lato Medium"/>
                <a:cs typeface="Lato Medium"/>
                <a:sym typeface="Lato Medium"/>
              </a:defRPr>
            </a:pPr>
            <a:r>
              <a:rPr b="1" dirty="0">
                <a:solidFill>
                  <a:schemeClr val="bg1"/>
                </a:solidFill>
              </a:rPr>
              <a:t>AIESEC </a:t>
            </a:r>
            <a:r>
              <a:rPr b="1" spc="-173" dirty="0">
                <a:solidFill>
                  <a:schemeClr val="bg1"/>
                </a:solidFill>
              </a:rPr>
              <a:t> </a:t>
            </a:r>
            <a:r>
              <a:rPr b="1" spc="-6" dirty="0">
                <a:solidFill>
                  <a:schemeClr val="bg1"/>
                </a:solidFill>
              </a:rPr>
              <a:t>International 2004-</a:t>
            </a:r>
            <a:r>
              <a:rPr b="1" spc="-73" dirty="0">
                <a:solidFill>
                  <a:schemeClr val="bg1"/>
                </a:solidFill>
              </a:rPr>
              <a:t>2005.</a:t>
            </a:r>
            <a:endParaRPr sz="1200" b="1" dirty="0">
              <a:solidFill>
                <a:schemeClr val="bg1"/>
              </a:solidFill>
            </a:endParaRPr>
          </a:p>
        </p:txBody>
      </p:sp>
      <p:sp>
        <p:nvSpPr>
          <p:cNvPr id="14" name="Oval">
            <a:extLst>
              <a:ext uri="{FF2B5EF4-FFF2-40B4-BE49-F238E27FC236}">
                <a16:creationId xmlns:a16="http://schemas.microsoft.com/office/drawing/2014/main" id="{EC5C4AC6-E6D2-4D74-A7C1-E731853DAD7D}"/>
              </a:ext>
            </a:extLst>
          </p:cNvPr>
          <p:cNvSpPr/>
          <p:nvPr/>
        </p:nvSpPr>
        <p:spPr>
          <a:xfrm>
            <a:off x="8704870" y="2819400"/>
            <a:ext cx="1307595" cy="1296927"/>
          </a:xfrm>
          <a:prstGeom prst="ellipse">
            <a:avLst/>
          </a:prstGeom>
          <a:blipFill>
            <a:blip r:embed="rId7"/>
            <a:stretch>
              <a:fillRect/>
            </a:stretch>
          </a:blipFill>
          <a:ln w="25400">
            <a:solidFill>
              <a:srgbClr val="A6A6A6"/>
            </a:solidFill>
            <a:miter lim="400000"/>
          </a:ln>
        </p:spPr>
        <p:txBody>
          <a:bodyPr lIns="45719" rIns="45719"/>
          <a:lstStyle/>
          <a:p>
            <a:pPr>
              <a:defRPr sz="1200"/>
            </a:pPr>
            <a:endParaRPr/>
          </a:p>
        </p:txBody>
      </p:sp>
      <p:sp>
        <p:nvSpPr>
          <p:cNvPr id="15" name="Circle">
            <a:extLst>
              <a:ext uri="{FF2B5EF4-FFF2-40B4-BE49-F238E27FC236}">
                <a16:creationId xmlns:a16="http://schemas.microsoft.com/office/drawing/2014/main" id="{9C13E5EA-E25A-4234-B4DA-6F0A8C1D0DEB}"/>
              </a:ext>
            </a:extLst>
          </p:cNvPr>
          <p:cNvSpPr/>
          <p:nvPr/>
        </p:nvSpPr>
        <p:spPr>
          <a:xfrm>
            <a:off x="2381443" y="2901466"/>
            <a:ext cx="1301499" cy="1295403"/>
          </a:xfrm>
          <a:prstGeom prst="ellipse">
            <a:avLst/>
          </a:prstGeom>
          <a:blipFill>
            <a:blip r:embed="rId8"/>
            <a:stretch>
              <a:fillRect/>
            </a:stretch>
          </a:blipFill>
          <a:ln w="25400">
            <a:solidFill>
              <a:srgbClr val="A6A6A6"/>
            </a:solidFill>
            <a:miter lim="400000"/>
          </a:ln>
        </p:spPr>
        <p:txBody>
          <a:bodyPr lIns="45719" rIns="45719"/>
          <a:lstStyle/>
          <a:p>
            <a:pPr>
              <a:defRPr sz="1200"/>
            </a:pPr>
            <a:endParaRPr/>
          </a:p>
        </p:txBody>
      </p:sp>
      <p:sp>
        <p:nvSpPr>
          <p:cNvPr id="16" name="Oval">
            <a:extLst>
              <a:ext uri="{FF2B5EF4-FFF2-40B4-BE49-F238E27FC236}">
                <a16:creationId xmlns:a16="http://schemas.microsoft.com/office/drawing/2014/main" id="{602C4AB4-2C02-44FB-8B41-753EFCB42AAC}"/>
              </a:ext>
            </a:extLst>
          </p:cNvPr>
          <p:cNvSpPr/>
          <p:nvPr/>
        </p:nvSpPr>
        <p:spPr>
          <a:xfrm>
            <a:off x="4622924" y="2901656"/>
            <a:ext cx="1248158" cy="1292356"/>
          </a:xfrm>
          <a:prstGeom prst="ellipse">
            <a:avLst/>
          </a:prstGeom>
          <a:blipFill>
            <a:blip r:embed="rId9"/>
            <a:stretch>
              <a:fillRect/>
            </a:stretch>
          </a:blipFill>
          <a:ln w="25400">
            <a:solidFill>
              <a:srgbClr val="A6A6A6"/>
            </a:solidFill>
            <a:miter lim="400000"/>
          </a:ln>
        </p:spPr>
        <p:txBody>
          <a:bodyPr lIns="45719" rIns="45719"/>
          <a:lstStyle/>
          <a:p>
            <a:pPr>
              <a:defRPr sz="1200">
                <a:latin typeface="Lato Regular"/>
                <a:ea typeface="Lato Regular"/>
                <a:cs typeface="Lato Regular"/>
                <a:sym typeface="Lato Regular"/>
              </a:defRPr>
            </a:pPr>
            <a:endParaRPr/>
          </a:p>
        </p:txBody>
      </p:sp>
      <p:sp>
        <p:nvSpPr>
          <p:cNvPr id="17" name="Oval">
            <a:extLst>
              <a:ext uri="{FF2B5EF4-FFF2-40B4-BE49-F238E27FC236}">
                <a16:creationId xmlns:a16="http://schemas.microsoft.com/office/drawing/2014/main" id="{EAF984F7-8C27-486B-9B26-341A503E5FF3}"/>
              </a:ext>
            </a:extLst>
          </p:cNvPr>
          <p:cNvSpPr/>
          <p:nvPr/>
        </p:nvSpPr>
        <p:spPr>
          <a:xfrm>
            <a:off x="6703235" y="2819400"/>
            <a:ext cx="1325881" cy="1371603"/>
          </a:xfrm>
          <a:prstGeom prst="ellipse">
            <a:avLst/>
          </a:prstGeom>
          <a:blipFill>
            <a:blip r:embed="rId10"/>
            <a:stretch>
              <a:fillRect/>
            </a:stretch>
          </a:blipFill>
          <a:ln w="25400">
            <a:solidFill>
              <a:srgbClr val="A6A6A6"/>
            </a:solidFill>
            <a:miter lim="400000"/>
          </a:ln>
        </p:spPr>
        <p:txBody>
          <a:bodyPr lIns="45719" rIns="45719"/>
          <a:lstStyle/>
          <a:p>
            <a:pPr>
              <a:defRPr sz="1200">
                <a:latin typeface="Lato Regular"/>
                <a:ea typeface="Lato Regular"/>
                <a:cs typeface="Lato Regular"/>
                <a:sym typeface="Lato Regular"/>
              </a:defRPr>
            </a:pPr>
            <a:endParaRPr/>
          </a:p>
        </p:txBody>
      </p:sp>
      <p:sp>
        <p:nvSpPr>
          <p:cNvPr id="18" name="Nguyen Tam Trang…">
            <a:extLst>
              <a:ext uri="{FF2B5EF4-FFF2-40B4-BE49-F238E27FC236}">
                <a16:creationId xmlns:a16="http://schemas.microsoft.com/office/drawing/2014/main" id="{AC9C2586-CF7B-4D83-B67C-696F11D89C09}"/>
              </a:ext>
            </a:extLst>
          </p:cNvPr>
          <p:cNvSpPr/>
          <p:nvPr/>
        </p:nvSpPr>
        <p:spPr>
          <a:xfrm>
            <a:off x="1816288" y="4265524"/>
            <a:ext cx="2431807" cy="4588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gn="ctr">
              <a:defRPr sz="1000" spc="-4">
                <a:latin typeface="Lato Black"/>
                <a:ea typeface="Lato Black"/>
                <a:cs typeface="Lato Black"/>
                <a:sym typeface="Lato Black"/>
              </a:defRPr>
            </a:pPr>
            <a:r>
              <a:rPr b="1" dirty="0">
                <a:solidFill>
                  <a:schemeClr val="bg1"/>
                </a:solidFill>
              </a:rPr>
              <a:t>Nguyen </a:t>
            </a:r>
            <a:r>
              <a:rPr b="1" spc="-30" dirty="0">
                <a:solidFill>
                  <a:schemeClr val="bg1"/>
                </a:solidFill>
              </a:rPr>
              <a:t>Ta</a:t>
            </a:r>
            <a:r>
              <a:rPr b="1" dirty="0">
                <a:solidFill>
                  <a:schemeClr val="bg1"/>
                </a:solidFill>
              </a:rPr>
              <a:t>m </a:t>
            </a:r>
            <a:r>
              <a:rPr b="1" spc="-30" dirty="0">
                <a:solidFill>
                  <a:schemeClr val="bg1"/>
                </a:solidFill>
              </a:rPr>
              <a:t>Trang</a:t>
            </a:r>
            <a:endParaRPr sz="1200" b="1" spc="-5" dirty="0">
              <a:solidFill>
                <a:schemeClr val="bg1"/>
              </a:solidFill>
            </a:endParaRPr>
          </a:p>
          <a:p>
            <a:pPr marR="120650" indent="128270" algn="ctr">
              <a:lnSpc>
                <a:spcPct val="101099"/>
              </a:lnSpc>
              <a:defRPr sz="1000" spc="13">
                <a:latin typeface="Lato Medium"/>
                <a:ea typeface="Lato Medium"/>
                <a:cs typeface="Lato Medium"/>
                <a:sym typeface="Lato Medium"/>
              </a:defRPr>
            </a:pPr>
            <a:r>
              <a:rPr b="1" dirty="0">
                <a:solidFill>
                  <a:schemeClr val="bg1"/>
                </a:solidFill>
              </a:rPr>
              <a:t>VP Human </a:t>
            </a:r>
            <a:r>
              <a:rPr b="1" spc="-6" dirty="0">
                <a:solidFill>
                  <a:schemeClr val="bg1"/>
                </a:solidFill>
              </a:rPr>
              <a:t>Resources</a:t>
            </a:r>
            <a:endParaRPr sz="1200" b="1" dirty="0">
              <a:solidFill>
                <a:schemeClr val="bg1"/>
              </a:solidFill>
            </a:endParaRPr>
          </a:p>
          <a:p>
            <a:pPr marR="120650" indent="128270" algn="ctr">
              <a:lnSpc>
                <a:spcPct val="101099"/>
              </a:lnSpc>
              <a:defRPr sz="1000">
                <a:latin typeface="Lato Medium"/>
                <a:ea typeface="Lato Medium"/>
                <a:cs typeface="Lato Medium"/>
                <a:sym typeface="Lato Medium"/>
              </a:defRPr>
            </a:pPr>
            <a:r>
              <a:rPr b="1" dirty="0">
                <a:solidFill>
                  <a:schemeClr val="bg1"/>
                </a:solidFill>
              </a:rPr>
              <a:t>Unileve</a:t>
            </a:r>
            <a:r>
              <a:rPr b="1" spc="13" dirty="0">
                <a:solidFill>
                  <a:schemeClr val="bg1"/>
                </a:solidFill>
              </a:rPr>
              <a:t>r </a:t>
            </a:r>
            <a:r>
              <a:rPr b="1" spc="-6" dirty="0">
                <a:solidFill>
                  <a:schemeClr val="bg1"/>
                </a:solidFill>
              </a:rPr>
              <a:t>Vietnam</a:t>
            </a:r>
          </a:p>
        </p:txBody>
      </p:sp>
      <p:sp>
        <p:nvSpPr>
          <p:cNvPr id="19" name="Ton That Anh  Vu…">
            <a:extLst>
              <a:ext uri="{FF2B5EF4-FFF2-40B4-BE49-F238E27FC236}">
                <a16:creationId xmlns:a16="http://schemas.microsoft.com/office/drawing/2014/main" id="{F56B422B-277E-43B6-9501-664870E1DCAF}"/>
              </a:ext>
            </a:extLst>
          </p:cNvPr>
          <p:cNvSpPr/>
          <p:nvPr/>
        </p:nvSpPr>
        <p:spPr>
          <a:xfrm>
            <a:off x="8287835" y="4195649"/>
            <a:ext cx="2141666" cy="4588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indent="12700" algn="ctr">
              <a:defRPr sz="1000" spc="-30">
                <a:latin typeface="Lato Black"/>
                <a:ea typeface="Lato Black"/>
                <a:cs typeface="Lato Black"/>
                <a:sym typeface="Lato Black"/>
              </a:defRPr>
            </a:pPr>
            <a:r>
              <a:rPr b="1" dirty="0">
                <a:solidFill>
                  <a:schemeClr val="bg1"/>
                </a:solidFill>
              </a:rPr>
              <a:t>Ton </a:t>
            </a:r>
            <a:r>
              <a:rPr b="1" spc="-4" dirty="0">
                <a:solidFill>
                  <a:schemeClr val="bg1"/>
                </a:solidFill>
              </a:rPr>
              <a:t>That </a:t>
            </a:r>
            <a:r>
              <a:rPr b="1" spc="4" dirty="0">
                <a:solidFill>
                  <a:schemeClr val="bg1"/>
                </a:solidFill>
              </a:rPr>
              <a:t>Anh </a:t>
            </a:r>
            <a:r>
              <a:rPr b="1" spc="-275" dirty="0">
                <a:solidFill>
                  <a:schemeClr val="bg1"/>
                </a:solidFill>
              </a:rPr>
              <a:t> </a:t>
            </a:r>
            <a:r>
              <a:rPr b="1" spc="-19" dirty="0">
                <a:solidFill>
                  <a:schemeClr val="bg1"/>
                </a:solidFill>
              </a:rPr>
              <a:t>Vu</a:t>
            </a:r>
            <a:endParaRPr sz="1200" b="1" dirty="0">
              <a:solidFill>
                <a:schemeClr val="bg1"/>
              </a:solidFill>
            </a:endParaRPr>
          </a:p>
          <a:p>
            <a:pPr marL="158750" marR="26034" indent="-116204" algn="ctr">
              <a:lnSpc>
                <a:spcPct val="101099"/>
              </a:lnSpc>
              <a:defRPr sz="1000" spc="13">
                <a:latin typeface="Lato Medium"/>
                <a:ea typeface="Lato Medium"/>
                <a:cs typeface="Lato Medium"/>
                <a:sym typeface="Lato Medium"/>
              </a:defRPr>
            </a:pPr>
            <a:r>
              <a:rPr b="1" dirty="0">
                <a:solidFill>
                  <a:schemeClr val="bg1"/>
                </a:solidFill>
              </a:rPr>
              <a:t>VP Human </a:t>
            </a:r>
            <a:r>
              <a:rPr b="1" spc="-313" dirty="0">
                <a:solidFill>
                  <a:schemeClr val="bg1"/>
                </a:solidFill>
              </a:rPr>
              <a:t> </a:t>
            </a:r>
            <a:r>
              <a:rPr b="1" spc="-6" dirty="0">
                <a:solidFill>
                  <a:schemeClr val="bg1"/>
                </a:solidFill>
              </a:rPr>
              <a:t>Resources  </a:t>
            </a:r>
            <a:endParaRPr sz="1200" b="1" dirty="0">
              <a:solidFill>
                <a:schemeClr val="bg1"/>
              </a:solidFill>
            </a:endParaRPr>
          </a:p>
          <a:p>
            <a:pPr marL="158750" marR="26034" indent="-116204" algn="ctr">
              <a:lnSpc>
                <a:spcPct val="101099"/>
              </a:lnSpc>
              <a:defRPr sz="1000" spc="19">
                <a:latin typeface="Lato Medium"/>
                <a:ea typeface="Lato Medium"/>
                <a:cs typeface="Lato Medium"/>
                <a:sym typeface="Lato Medium"/>
              </a:defRPr>
            </a:pPr>
            <a:r>
              <a:rPr b="1" dirty="0">
                <a:solidFill>
                  <a:schemeClr val="bg1"/>
                </a:solidFill>
              </a:rPr>
              <a:t>HSB</a:t>
            </a:r>
            <a:r>
              <a:rPr b="1" spc="13" dirty="0">
                <a:solidFill>
                  <a:schemeClr val="bg1"/>
                </a:solidFill>
              </a:rPr>
              <a:t>C </a:t>
            </a:r>
            <a:r>
              <a:rPr b="1" spc="-6" dirty="0">
                <a:solidFill>
                  <a:schemeClr val="bg1"/>
                </a:solidFill>
              </a:rPr>
              <a:t>Vietnam</a:t>
            </a:r>
          </a:p>
        </p:txBody>
      </p:sp>
      <p:sp>
        <p:nvSpPr>
          <p:cNvPr id="20" name="Le Hong   Phuc…">
            <a:extLst>
              <a:ext uri="{FF2B5EF4-FFF2-40B4-BE49-F238E27FC236}">
                <a16:creationId xmlns:a16="http://schemas.microsoft.com/office/drawing/2014/main" id="{D2B4CEE6-68CE-4A2E-BEE7-177E884A01B3}"/>
              </a:ext>
            </a:extLst>
          </p:cNvPr>
          <p:cNvSpPr/>
          <p:nvPr/>
        </p:nvSpPr>
        <p:spPr>
          <a:xfrm>
            <a:off x="3655724" y="4249243"/>
            <a:ext cx="3126209" cy="45887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gn="ctr">
              <a:defRPr sz="1000" spc="-9">
                <a:latin typeface="Lato Black"/>
                <a:ea typeface="Lato Black"/>
                <a:cs typeface="Lato Black"/>
                <a:sym typeface="Lato Black"/>
              </a:defRPr>
            </a:pPr>
            <a:r>
              <a:rPr b="1" dirty="0">
                <a:solidFill>
                  <a:schemeClr val="bg1"/>
                </a:solidFill>
              </a:rPr>
              <a:t>Le </a:t>
            </a:r>
            <a:r>
              <a:rPr b="1" spc="-15" dirty="0">
                <a:solidFill>
                  <a:schemeClr val="bg1"/>
                </a:solidFill>
              </a:rPr>
              <a:t>Hon</a:t>
            </a:r>
            <a:r>
              <a:rPr b="1" dirty="0">
                <a:solidFill>
                  <a:schemeClr val="bg1"/>
                </a:solidFill>
              </a:rPr>
              <a:t>g </a:t>
            </a:r>
            <a:r>
              <a:rPr b="1" spc="-265" dirty="0">
                <a:solidFill>
                  <a:schemeClr val="bg1"/>
                </a:solidFill>
              </a:rPr>
              <a:t>  </a:t>
            </a:r>
            <a:r>
              <a:rPr b="1" spc="-4" dirty="0" err="1">
                <a:solidFill>
                  <a:schemeClr val="bg1"/>
                </a:solidFill>
              </a:rPr>
              <a:t>Phuc</a:t>
            </a:r>
            <a:endParaRPr sz="1200" b="1" spc="-10" dirty="0">
              <a:solidFill>
                <a:schemeClr val="bg1"/>
              </a:solidFill>
            </a:endParaRPr>
          </a:p>
          <a:p>
            <a:pPr marR="5080" indent="12700" algn="ctr">
              <a:lnSpc>
                <a:spcPct val="101099"/>
              </a:lnSpc>
              <a:defRPr sz="1000" spc="-13">
                <a:latin typeface="Lato Medium"/>
                <a:ea typeface="Lato Medium"/>
                <a:cs typeface="Lato Medium"/>
                <a:sym typeface="Lato Medium"/>
              </a:defRPr>
            </a:pPr>
            <a:r>
              <a:rPr b="1" dirty="0">
                <a:solidFill>
                  <a:schemeClr val="bg1"/>
                </a:solidFill>
              </a:rPr>
              <a:t>Chief </a:t>
            </a:r>
            <a:r>
              <a:rPr b="1" spc="13" dirty="0">
                <a:solidFill>
                  <a:schemeClr val="bg1"/>
                </a:solidFill>
              </a:rPr>
              <a:t>Human </a:t>
            </a:r>
            <a:r>
              <a:rPr b="1" spc="0" dirty="0">
                <a:solidFill>
                  <a:schemeClr val="bg1"/>
                </a:solidFill>
              </a:rPr>
              <a:t>Resources Officer  </a:t>
            </a:r>
            <a:endParaRPr sz="1200" b="1" dirty="0">
              <a:solidFill>
                <a:schemeClr val="bg1"/>
              </a:solidFill>
            </a:endParaRPr>
          </a:p>
          <a:p>
            <a:pPr marR="5080" indent="12700" algn="ctr">
              <a:lnSpc>
                <a:spcPct val="101099"/>
              </a:lnSpc>
              <a:defRPr sz="1000" spc="-13">
                <a:latin typeface="Lato Medium"/>
                <a:ea typeface="Lato Medium"/>
                <a:cs typeface="Lato Medium"/>
                <a:sym typeface="Lato Medium"/>
              </a:defRPr>
            </a:pPr>
            <a:r>
              <a:rPr b="1" dirty="0" err="1">
                <a:solidFill>
                  <a:schemeClr val="bg1"/>
                </a:solidFill>
              </a:rPr>
              <a:t>Novaland</a:t>
            </a:r>
            <a:r>
              <a:rPr b="1" dirty="0">
                <a:solidFill>
                  <a:schemeClr val="bg1"/>
                </a:solidFill>
              </a:rPr>
              <a:t> </a:t>
            </a:r>
            <a:r>
              <a:rPr b="1" spc="0" dirty="0">
                <a:solidFill>
                  <a:schemeClr val="bg1"/>
                </a:solidFill>
              </a:rPr>
              <a:t>Group</a:t>
            </a:r>
          </a:p>
        </p:txBody>
      </p:sp>
      <p:sp>
        <p:nvSpPr>
          <p:cNvPr id="21" name="Vu Anh  Tho…">
            <a:extLst>
              <a:ext uri="{FF2B5EF4-FFF2-40B4-BE49-F238E27FC236}">
                <a16:creationId xmlns:a16="http://schemas.microsoft.com/office/drawing/2014/main" id="{2E6B196B-516B-4636-A68B-0A336927C82F}"/>
              </a:ext>
            </a:extLst>
          </p:cNvPr>
          <p:cNvSpPr/>
          <p:nvPr/>
        </p:nvSpPr>
        <p:spPr>
          <a:xfrm>
            <a:off x="6062368" y="4262780"/>
            <a:ext cx="2748706" cy="46474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gn="ctr">
              <a:defRPr sz="1000" spc="-9">
                <a:latin typeface="Lato Black"/>
                <a:ea typeface="Lato Black"/>
                <a:cs typeface="Lato Black"/>
                <a:sym typeface="Lato Black"/>
              </a:defRPr>
            </a:pPr>
            <a:r>
              <a:rPr b="1" dirty="0">
                <a:solidFill>
                  <a:schemeClr val="bg1"/>
                </a:solidFill>
              </a:rPr>
              <a:t>Vu </a:t>
            </a:r>
            <a:r>
              <a:rPr b="1" spc="4" dirty="0">
                <a:solidFill>
                  <a:schemeClr val="bg1"/>
                </a:solidFill>
              </a:rPr>
              <a:t>An</a:t>
            </a:r>
            <a:r>
              <a:rPr b="1" dirty="0">
                <a:solidFill>
                  <a:schemeClr val="bg1"/>
                </a:solidFill>
              </a:rPr>
              <a:t>h </a:t>
            </a:r>
            <a:r>
              <a:rPr b="1" spc="-240" dirty="0">
                <a:solidFill>
                  <a:schemeClr val="bg1"/>
                </a:solidFill>
              </a:rPr>
              <a:t> </a:t>
            </a:r>
            <a:r>
              <a:rPr b="1" dirty="0" err="1">
                <a:solidFill>
                  <a:schemeClr val="bg1"/>
                </a:solidFill>
              </a:rPr>
              <a:t>Tho</a:t>
            </a:r>
            <a:endParaRPr sz="1200" b="1" spc="-10" dirty="0">
              <a:solidFill>
                <a:schemeClr val="bg1"/>
              </a:solidFill>
            </a:endParaRPr>
          </a:p>
          <a:p>
            <a:pPr marR="5080" indent="15875" algn="ctr">
              <a:lnSpc>
                <a:spcPct val="101099"/>
              </a:lnSpc>
              <a:defRPr sz="1000" spc="-13">
                <a:latin typeface="Lato Medium"/>
                <a:ea typeface="Lato Medium"/>
                <a:cs typeface="Lato Medium"/>
                <a:sym typeface="Lato Medium"/>
              </a:defRPr>
            </a:pPr>
            <a:r>
              <a:rPr b="1" dirty="0">
                <a:solidFill>
                  <a:schemeClr val="bg1"/>
                </a:solidFill>
              </a:rPr>
              <a:t>COO </a:t>
            </a:r>
            <a:r>
              <a:rPr b="1" spc="-6" dirty="0">
                <a:solidFill>
                  <a:schemeClr val="bg1"/>
                </a:solidFill>
              </a:rPr>
              <a:t>Vietnam </a:t>
            </a:r>
            <a:r>
              <a:rPr b="1" spc="13" dirty="0">
                <a:solidFill>
                  <a:schemeClr val="bg1"/>
                </a:solidFill>
              </a:rPr>
              <a:t>Hum</a:t>
            </a:r>
            <a:r>
              <a:rPr b="1" dirty="0">
                <a:solidFill>
                  <a:schemeClr val="bg1"/>
                </a:solidFill>
              </a:rPr>
              <a:t>an </a:t>
            </a:r>
            <a:r>
              <a:rPr b="1" spc="-6" dirty="0">
                <a:solidFill>
                  <a:schemeClr val="bg1"/>
                </a:solidFill>
              </a:rPr>
              <a:t>Resources</a:t>
            </a:r>
          </a:p>
          <a:p>
            <a:pPr marR="5080" indent="15875" algn="ctr">
              <a:lnSpc>
                <a:spcPct val="101099"/>
              </a:lnSpc>
              <a:defRPr sz="1000" spc="-13">
                <a:latin typeface="Lato Medium"/>
                <a:ea typeface="Lato Medium"/>
                <a:cs typeface="Lato Medium"/>
                <a:sym typeface="Lato Medium"/>
              </a:defRPr>
            </a:pPr>
            <a:r>
              <a:rPr b="1" dirty="0">
                <a:solidFill>
                  <a:schemeClr val="bg1"/>
                </a:solidFill>
              </a:rPr>
              <a:t>President  AIESEC in Vietnam </a:t>
            </a:r>
            <a:r>
              <a:rPr b="1" spc="-46" dirty="0">
                <a:solidFill>
                  <a:schemeClr val="bg1"/>
                </a:solidFill>
              </a:rPr>
              <a:t>2012</a:t>
            </a:r>
            <a:r>
              <a:rPr b="1" spc="-192" dirty="0">
                <a:solidFill>
                  <a:schemeClr val="bg1"/>
                </a:solidFill>
              </a:rPr>
              <a:t> </a:t>
            </a:r>
            <a:r>
              <a:rPr b="1" spc="6" dirty="0">
                <a:solidFill>
                  <a:schemeClr val="bg1"/>
                </a:solidFill>
              </a:rPr>
              <a:t>-</a:t>
            </a:r>
            <a:r>
              <a:rPr b="1" spc="-206" dirty="0">
                <a:solidFill>
                  <a:schemeClr val="bg1"/>
                </a:solidFill>
              </a:rPr>
              <a:t> </a:t>
            </a:r>
            <a:r>
              <a:rPr b="1" spc="-73" dirty="0">
                <a:solidFill>
                  <a:schemeClr val="bg1"/>
                </a:solidFill>
              </a:rPr>
              <a:t>2013</a:t>
            </a:r>
            <a:endParaRPr sz="1200" b="1" dirty="0">
              <a:solidFill>
                <a:schemeClr val="bg1"/>
              </a:solidFill>
            </a:endParaRPr>
          </a:p>
        </p:txBody>
      </p:sp>
      <p:pic>
        <p:nvPicPr>
          <p:cNvPr id="22" name="image74.png" descr="image74.png">
            <a:extLst>
              <a:ext uri="{FF2B5EF4-FFF2-40B4-BE49-F238E27FC236}">
                <a16:creationId xmlns:a16="http://schemas.microsoft.com/office/drawing/2014/main" id="{61FD6BFD-3923-4265-B641-5E4454498A72}"/>
              </a:ext>
            </a:extLst>
          </p:cNvPr>
          <p:cNvPicPr>
            <a:picLocks noChangeAspect="1"/>
          </p:cNvPicPr>
          <p:nvPr/>
        </p:nvPicPr>
        <p:blipFill>
          <a:blip r:embed="rId11">
            <a:extLst/>
          </a:blip>
          <a:stretch>
            <a:fillRect/>
          </a:stretch>
        </p:blipFill>
        <p:spPr>
          <a:xfrm>
            <a:off x="2381443" y="4876373"/>
            <a:ext cx="1325884" cy="1325884"/>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4832" y="0"/>
                  <a:pt x="0" y="4832"/>
                  <a:pt x="0" y="10797"/>
                </a:cubicBezTo>
                <a:cubicBezTo>
                  <a:pt x="0" y="16761"/>
                  <a:pt x="4832" y="21600"/>
                  <a:pt x="10797" y="21600"/>
                </a:cubicBezTo>
                <a:cubicBezTo>
                  <a:pt x="16761" y="21600"/>
                  <a:pt x="21600" y="16761"/>
                  <a:pt x="21600" y="10797"/>
                </a:cubicBezTo>
                <a:cubicBezTo>
                  <a:pt x="21600" y="4832"/>
                  <a:pt x="16761" y="0"/>
                  <a:pt x="10797" y="0"/>
                </a:cubicBezTo>
                <a:close/>
              </a:path>
            </a:pathLst>
          </a:custGeom>
          <a:ln w="25400">
            <a:solidFill>
              <a:srgbClr val="3366FF"/>
            </a:solidFill>
            <a:miter lim="400000"/>
          </a:ln>
        </p:spPr>
      </p:pic>
      <p:sp>
        <p:nvSpPr>
          <p:cNvPr id="23" name="Arnoud van den Berg…">
            <a:extLst>
              <a:ext uri="{FF2B5EF4-FFF2-40B4-BE49-F238E27FC236}">
                <a16:creationId xmlns:a16="http://schemas.microsoft.com/office/drawing/2014/main" id="{65106BE2-E06E-4325-9E9B-5925A49A323F}"/>
              </a:ext>
            </a:extLst>
          </p:cNvPr>
          <p:cNvSpPr/>
          <p:nvPr/>
        </p:nvSpPr>
        <p:spPr>
          <a:xfrm>
            <a:off x="1446093" y="6202255"/>
            <a:ext cx="3357212" cy="55031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1000" spc="-4">
                <a:latin typeface="Lato Black"/>
                <a:ea typeface="Lato Black"/>
                <a:cs typeface="Lato Black"/>
                <a:sym typeface="Lato Black"/>
              </a:defRPr>
            </a:pPr>
            <a:r>
              <a:rPr b="1" dirty="0" err="1">
                <a:solidFill>
                  <a:schemeClr val="bg1"/>
                </a:solidFill>
              </a:rPr>
              <a:t>Arnoud</a:t>
            </a:r>
            <a:r>
              <a:rPr b="1" dirty="0">
                <a:solidFill>
                  <a:schemeClr val="bg1"/>
                </a:solidFill>
              </a:rPr>
              <a:t> van den Berg </a:t>
            </a:r>
            <a:endParaRPr sz="1200" b="1" spc="-5" dirty="0">
              <a:solidFill>
                <a:schemeClr val="bg1"/>
              </a:solidFill>
            </a:endParaRPr>
          </a:p>
          <a:p>
            <a:pPr marR="120650" indent="128270" algn="ctr">
              <a:lnSpc>
                <a:spcPct val="101099"/>
              </a:lnSpc>
              <a:defRPr sz="1000" spc="13">
                <a:latin typeface="Lato Medium"/>
                <a:ea typeface="Lato Medium"/>
                <a:cs typeface="Lato Medium"/>
                <a:sym typeface="Lato Medium"/>
              </a:defRPr>
            </a:pPr>
            <a:r>
              <a:rPr b="1" dirty="0">
                <a:solidFill>
                  <a:schemeClr val="bg1"/>
                </a:solidFill>
              </a:rPr>
              <a:t>Managing Director </a:t>
            </a:r>
            <a:r>
              <a:rPr b="1" dirty="0" err="1">
                <a:solidFill>
                  <a:schemeClr val="bg1"/>
                </a:solidFill>
              </a:rPr>
              <a:t>FrieslandCampina</a:t>
            </a:r>
            <a:r>
              <a:rPr b="1" dirty="0">
                <a:solidFill>
                  <a:schemeClr val="bg1"/>
                </a:solidFill>
              </a:rPr>
              <a:t> Vietnam</a:t>
            </a:r>
            <a:endParaRPr sz="1200" b="1" dirty="0">
              <a:solidFill>
                <a:schemeClr val="bg1"/>
              </a:solidFill>
            </a:endParaRPr>
          </a:p>
          <a:p>
            <a:pPr marR="120650" indent="128270" algn="ctr">
              <a:lnSpc>
                <a:spcPct val="101099"/>
              </a:lnSpc>
              <a:defRPr sz="1000" spc="13">
                <a:latin typeface="Lato Medium"/>
                <a:ea typeface="Lato Medium"/>
                <a:cs typeface="Lato Medium"/>
                <a:sym typeface="Lato Medium"/>
              </a:defRPr>
            </a:pPr>
            <a:r>
              <a:rPr b="1" dirty="0">
                <a:solidFill>
                  <a:schemeClr val="bg1"/>
                </a:solidFill>
              </a:rPr>
              <a:t>Former President of AIESEC in the Netherlands</a:t>
            </a:r>
          </a:p>
        </p:txBody>
      </p:sp>
      <p:pic>
        <p:nvPicPr>
          <p:cNvPr id="24" name="image75.png" descr="image75.png">
            <a:extLst>
              <a:ext uri="{FF2B5EF4-FFF2-40B4-BE49-F238E27FC236}">
                <a16:creationId xmlns:a16="http://schemas.microsoft.com/office/drawing/2014/main" id="{5D0B4FAE-369A-4FFD-A2DC-1A6F7104C36B}"/>
              </a:ext>
            </a:extLst>
          </p:cNvPr>
          <p:cNvPicPr>
            <a:picLocks noChangeAspect="1"/>
          </p:cNvPicPr>
          <p:nvPr/>
        </p:nvPicPr>
        <p:blipFill>
          <a:blip r:embed="rId12">
            <a:extLst/>
          </a:blip>
          <a:stretch>
            <a:fillRect/>
          </a:stretch>
        </p:blipFill>
        <p:spPr>
          <a:xfrm>
            <a:off x="6696197" y="4878171"/>
            <a:ext cx="1353315" cy="13533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25400">
            <a:solidFill>
              <a:srgbClr val="3366FF"/>
            </a:solidFill>
            <a:miter lim="400000"/>
          </a:ln>
        </p:spPr>
      </p:pic>
      <p:sp>
        <p:nvSpPr>
          <p:cNvPr id="25" name="Csaba Bundik…">
            <a:extLst>
              <a:ext uri="{FF2B5EF4-FFF2-40B4-BE49-F238E27FC236}">
                <a16:creationId xmlns:a16="http://schemas.microsoft.com/office/drawing/2014/main" id="{D06556F5-BA88-435A-8E37-9849ADDA8513}"/>
              </a:ext>
            </a:extLst>
          </p:cNvPr>
          <p:cNvSpPr/>
          <p:nvPr/>
        </p:nvSpPr>
        <p:spPr>
          <a:xfrm>
            <a:off x="6111483" y="6231485"/>
            <a:ext cx="2551693" cy="55031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1000" spc="-4">
                <a:latin typeface="Lato Black"/>
                <a:ea typeface="Lato Black"/>
                <a:cs typeface="Lato Black"/>
                <a:sym typeface="Lato Black"/>
              </a:defRPr>
            </a:pPr>
            <a:r>
              <a:rPr b="1" dirty="0">
                <a:solidFill>
                  <a:schemeClr val="bg1"/>
                </a:solidFill>
              </a:rPr>
              <a:t>Csaba </a:t>
            </a:r>
            <a:r>
              <a:rPr b="1" dirty="0" err="1">
                <a:solidFill>
                  <a:schemeClr val="bg1"/>
                </a:solidFill>
              </a:rPr>
              <a:t>Bundik</a:t>
            </a:r>
            <a:endParaRPr sz="1200" b="1" spc="-5" dirty="0">
              <a:solidFill>
                <a:schemeClr val="bg1"/>
              </a:solidFill>
            </a:endParaRPr>
          </a:p>
          <a:p>
            <a:pPr marR="120650" indent="128270" algn="ctr">
              <a:lnSpc>
                <a:spcPct val="101099"/>
              </a:lnSpc>
              <a:defRPr sz="1000" spc="13">
                <a:latin typeface="Lato Medium"/>
                <a:ea typeface="Lato Medium"/>
                <a:cs typeface="Lato Medium"/>
                <a:sym typeface="Lato Medium"/>
              </a:defRPr>
            </a:pPr>
            <a:r>
              <a:rPr b="1" dirty="0">
                <a:solidFill>
                  <a:schemeClr val="bg1"/>
                </a:solidFill>
              </a:rPr>
              <a:t>Vice Chairman at Central and Eastern EUROCHAM in Vietnam </a:t>
            </a:r>
          </a:p>
        </p:txBody>
      </p:sp>
      <p:grpSp>
        <p:nvGrpSpPr>
          <p:cNvPr id="26" name="Group">
            <a:extLst>
              <a:ext uri="{FF2B5EF4-FFF2-40B4-BE49-F238E27FC236}">
                <a16:creationId xmlns:a16="http://schemas.microsoft.com/office/drawing/2014/main" id="{1EED39B9-E4FE-46B1-98D0-AF2AFBD0B221}"/>
              </a:ext>
            </a:extLst>
          </p:cNvPr>
          <p:cNvGrpSpPr/>
          <p:nvPr/>
        </p:nvGrpSpPr>
        <p:grpSpPr>
          <a:xfrm>
            <a:off x="4639678" y="4878155"/>
            <a:ext cx="1356259" cy="1353345"/>
            <a:chOff x="0" y="0"/>
            <a:chExt cx="1356258" cy="1353343"/>
          </a:xfrm>
        </p:grpSpPr>
        <p:pic>
          <p:nvPicPr>
            <p:cNvPr id="27" name="image76.png" descr="image76.png">
              <a:extLst>
                <a:ext uri="{FF2B5EF4-FFF2-40B4-BE49-F238E27FC236}">
                  <a16:creationId xmlns:a16="http://schemas.microsoft.com/office/drawing/2014/main" id="{46D8CBFC-C90B-4B2A-AD7C-29C312C17C50}"/>
                </a:ext>
              </a:extLst>
            </p:cNvPr>
            <p:cNvPicPr>
              <a:picLocks noChangeAspect="1"/>
            </p:cNvPicPr>
            <p:nvPr/>
          </p:nvPicPr>
          <p:blipFill>
            <a:blip r:embed="rId13">
              <a:extLst/>
            </a:blip>
            <a:srcRect l="9590" t="1074" r="8" b="38829"/>
            <a:stretch>
              <a:fillRect/>
            </a:stretch>
          </p:blipFill>
          <p:spPr>
            <a:xfrm>
              <a:off x="0" y="0"/>
              <a:ext cx="1356122" cy="1353344"/>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4838" y="0"/>
                    <a:pt x="0" y="4835"/>
                    <a:pt x="0" y="10800"/>
                  </a:cubicBezTo>
                  <a:cubicBezTo>
                    <a:pt x="0" y="16765"/>
                    <a:pt x="4838" y="21600"/>
                    <a:pt x="10803" y="21600"/>
                  </a:cubicBezTo>
                  <a:cubicBezTo>
                    <a:pt x="16768" y="21600"/>
                    <a:pt x="21600" y="16765"/>
                    <a:pt x="21600" y="10800"/>
                  </a:cubicBezTo>
                  <a:cubicBezTo>
                    <a:pt x="21600" y="4835"/>
                    <a:pt x="16768" y="0"/>
                    <a:pt x="10803" y="0"/>
                  </a:cubicBezTo>
                  <a:close/>
                </a:path>
              </a:pathLst>
            </a:custGeom>
            <a:ln w="12700" cap="flat">
              <a:noFill/>
              <a:miter lim="400000"/>
            </a:ln>
            <a:effectLst/>
          </p:spPr>
        </p:pic>
        <p:sp>
          <p:nvSpPr>
            <p:cNvPr id="28" name="Shape">
              <a:extLst>
                <a:ext uri="{FF2B5EF4-FFF2-40B4-BE49-F238E27FC236}">
                  <a16:creationId xmlns:a16="http://schemas.microsoft.com/office/drawing/2014/main" id="{D5F3E766-E7D2-4E62-BFFA-97B5437013DE}"/>
                </a:ext>
              </a:extLst>
            </p:cNvPr>
            <p:cNvSpPr/>
            <p:nvPr/>
          </p:nvSpPr>
          <p:spPr>
            <a:xfrm>
              <a:off x="0" y="0"/>
              <a:ext cx="1356259" cy="135331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noFill/>
            <a:ln w="25400" cap="flat">
              <a:solidFill>
                <a:srgbClr val="3366FF"/>
              </a:solidFill>
              <a:prstDash val="solid"/>
              <a:round/>
            </a:ln>
            <a:effectLst/>
          </p:spPr>
          <p:txBody>
            <a:bodyPr wrap="square" lIns="45719" tIns="45719" rIns="45719" bIns="45719" numCol="1" anchor="ctr">
              <a:noAutofit/>
            </a:bodyPr>
            <a:lstStyle/>
            <a:p>
              <a:pPr defTabSz="457200"/>
              <a:endParaRPr/>
            </a:p>
          </p:txBody>
        </p:sp>
      </p:grpSp>
      <p:sp>
        <p:nvSpPr>
          <p:cNvPr id="29" name="Nguyen Huong Quynh…">
            <a:extLst>
              <a:ext uri="{FF2B5EF4-FFF2-40B4-BE49-F238E27FC236}">
                <a16:creationId xmlns:a16="http://schemas.microsoft.com/office/drawing/2014/main" id="{51E1A3F8-D39C-4864-9D2F-3D412CFFA930}"/>
              </a:ext>
            </a:extLst>
          </p:cNvPr>
          <p:cNvSpPr/>
          <p:nvPr/>
        </p:nvSpPr>
        <p:spPr>
          <a:xfrm>
            <a:off x="3865808" y="6231485"/>
            <a:ext cx="2903862" cy="55031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1000" spc="-4">
                <a:latin typeface="Lato Black"/>
                <a:ea typeface="Lato Black"/>
                <a:cs typeface="Lato Black"/>
                <a:sym typeface="Lato Black"/>
              </a:defRPr>
            </a:pPr>
            <a:r>
              <a:rPr b="1" dirty="0">
                <a:solidFill>
                  <a:schemeClr val="bg1"/>
                </a:solidFill>
              </a:rPr>
              <a:t>Nguyen Huong </a:t>
            </a:r>
            <a:r>
              <a:rPr b="1" dirty="0" err="1">
                <a:solidFill>
                  <a:schemeClr val="bg1"/>
                </a:solidFill>
              </a:rPr>
              <a:t>Quynh</a:t>
            </a:r>
            <a:endParaRPr b="1" dirty="0">
              <a:solidFill>
                <a:schemeClr val="bg1"/>
              </a:solidFill>
            </a:endParaRPr>
          </a:p>
          <a:p>
            <a:pPr marR="120650" indent="128270" algn="ctr">
              <a:lnSpc>
                <a:spcPct val="101099"/>
              </a:lnSpc>
              <a:defRPr sz="1000" spc="13">
                <a:latin typeface="Lato Medium"/>
                <a:ea typeface="Lato Medium"/>
                <a:cs typeface="Lato Medium"/>
                <a:sym typeface="Lato Medium"/>
              </a:defRPr>
            </a:pPr>
            <a:r>
              <a:rPr b="1" dirty="0">
                <a:solidFill>
                  <a:schemeClr val="bg1"/>
                </a:solidFill>
              </a:rPr>
              <a:t>Managing Director </a:t>
            </a:r>
            <a:endParaRPr sz="1200" b="1" dirty="0">
              <a:solidFill>
                <a:schemeClr val="bg1"/>
              </a:solidFill>
            </a:endParaRPr>
          </a:p>
          <a:p>
            <a:pPr marR="120650" indent="128270" algn="ctr">
              <a:lnSpc>
                <a:spcPct val="101099"/>
              </a:lnSpc>
              <a:defRPr sz="1000" spc="13">
                <a:latin typeface="Lato Medium"/>
                <a:ea typeface="Lato Medium"/>
                <a:cs typeface="Lato Medium"/>
                <a:sym typeface="Lato Medium"/>
              </a:defRPr>
            </a:pPr>
            <a:r>
              <a:rPr b="1" dirty="0">
                <a:solidFill>
                  <a:schemeClr val="bg1"/>
                </a:solidFill>
              </a:rPr>
              <a:t>Nielsen Vietnam</a:t>
            </a:r>
          </a:p>
        </p:txBody>
      </p:sp>
      <p:pic>
        <p:nvPicPr>
          <p:cNvPr id="30" name="hinh dep.jpg" descr="hinh dep.jpg">
            <a:extLst>
              <a:ext uri="{FF2B5EF4-FFF2-40B4-BE49-F238E27FC236}">
                <a16:creationId xmlns:a16="http://schemas.microsoft.com/office/drawing/2014/main" id="{66B571F7-B263-4BAF-B5AA-66B53FDB6E58}"/>
              </a:ext>
            </a:extLst>
          </p:cNvPr>
          <p:cNvPicPr>
            <a:picLocks noChangeAspect="1"/>
          </p:cNvPicPr>
          <p:nvPr/>
        </p:nvPicPr>
        <p:blipFill>
          <a:blip r:embed="rId14">
            <a:extLst/>
          </a:blip>
          <a:srcRect l="26938" t="22864" r="16791" b="39561"/>
          <a:stretch>
            <a:fillRect/>
          </a:stretch>
        </p:blipFill>
        <p:spPr>
          <a:xfrm>
            <a:off x="8704871" y="4863190"/>
            <a:ext cx="1377554" cy="1368426"/>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4838" y="0"/>
                  <a:pt x="0" y="4836"/>
                  <a:pt x="0" y="10800"/>
                </a:cubicBezTo>
                <a:cubicBezTo>
                  <a:pt x="0" y="16764"/>
                  <a:pt x="4838" y="21600"/>
                  <a:pt x="10803" y="21600"/>
                </a:cubicBezTo>
                <a:cubicBezTo>
                  <a:pt x="16768" y="21600"/>
                  <a:pt x="21600" y="16764"/>
                  <a:pt x="21600" y="10800"/>
                </a:cubicBezTo>
                <a:cubicBezTo>
                  <a:pt x="21600" y="4836"/>
                  <a:pt x="16768" y="0"/>
                  <a:pt x="10803" y="0"/>
                </a:cubicBezTo>
                <a:close/>
              </a:path>
            </a:pathLst>
          </a:custGeom>
          <a:ln w="25400">
            <a:solidFill>
              <a:srgbClr val="3366FF"/>
            </a:solidFill>
          </a:ln>
        </p:spPr>
      </p:pic>
      <p:sp>
        <p:nvSpPr>
          <p:cNvPr id="31" name="Huynh Thi Xuan Lien…">
            <a:extLst>
              <a:ext uri="{FF2B5EF4-FFF2-40B4-BE49-F238E27FC236}">
                <a16:creationId xmlns:a16="http://schemas.microsoft.com/office/drawing/2014/main" id="{11622F33-537A-4CA5-81FE-4C4806A4B3DD}"/>
              </a:ext>
            </a:extLst>
          </p:cNvPr>
          <p:cNvSpPr/>
          <p:nvPr/>
        </p:nvSpPr>
        <p:spPr>
          <a:xfrm>
            <a:off x="8131790" y="6231485"/>
            <a:ext cx="2574630" cy="55031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1000" spc="-4">
                <a:latin typeface="Lato Black"/>
                <a:ea typeface="Lato Black"/>
                <a:cs typeface="Lato Black"/>
                <a:sym typeface="Lato Black"/>
              </a:defRPr>
            </a:pPr>
            <a:r>
              <a:rPr b="1" dirty="0">
                <a:solidFill>
                  <a:schemeClr val="bg1"/>
                </a:solidFill>
              </a:rPr>
              <a:t>Huynh </a:t>
            </a:r>
            <a:r>
              <a:rPr b="1" dirty="0" err="1">
                <a:solidFill>
                  <a:schemeClr val="bg1"/>
                </a:solidFill>
              </a:rPr>
              <a:t>Thi</a:t>
            </a:r>
            <a:r>
              <a:rPr b="1" dirty="0">
                <a:solidFill>
                  <a:schemeClr val="bg1"/>
                </a:solidFill>
              </a:rPr>
              <a:t> Xuan Lien</a:t>
            </a:r>
          </a:p>
          <a:p>
            <a:pPr marR="120650" indent="128270" algn="ctr">
              <a:lnSpc>
                <a:spcPct val="101099"/>
              </a:lnSpc>
              <a:defRPr sz="1000" spc="13">
                <a:latin typeface="Lato Medium"/>
                <a:ea typeface="Lato Medium"/>
                <a:cs typeface="Lato Medium"/>
                <a:sym typeface="Lato Medium"/>
              </a:defRPr>
            </a:pPr>
            <a:r>
              <a:rPr b="1" dirty="0">
                <a:solidFill>
                  <a:schemeClr val="bg1"/>
                </a:solidFill>
              </a:rPr>
              <a:t>CMO - Suntory </a:t>
            </a:r>
            <a:r>
              <a:rPr b="1" dirty="0" err="1">
                <a:solidFill>
                  <a:schemeClr val="bg1"/>
                </a:solidFill>
              </a:rPr>
              <a:t>Pepsico</a:t>
            </a:r>
            <a:r>
              <a:rPr b="1" dirty="0">
                <a:solidFill>
                  <a:schemeClr val="bg1"/>
                </a:solidFill>
              </a:rPr>
              <a:t> </a:t>
            </a:r>
            <a:endParaRPr sz="1200" b="1" dirty="0">
              <a:solidFill>
                <a:schemeClr val="bg1"/>
              </a:solidFill>
            </a:endParaRPr>
          </a:p>
          <a:p>
            <a:pPr marR="120650" indent="128270" algn="ctr">
              <a:lnSpc>
                <a:spcPct val="101099"/>
              </a:lnSpc>
              <a:defRPr sz="1000" spc="13">
                <a:latin typeface="Lato Medium"/>
                <a:ea typeface="Lato Medium"/>
                <a:cs typeface="Lato Medium"/>
                <a:sym typeface="Lato Medium"/>
              </a:defRPr>
            </a:pPr>
            <a:r>
              <a:rPr b="1" dirty="0">
                <a:solidFill>
                  <a:schemeClr val="bg1"/>
                </a:solidFill>
              </a:rPr>
              <a:t>Vietnam Beverage</a:t>
            </a:r>
          </a:p>
        </p:txBody>
      </p:sp>
    </p:spTree>
    <p:extLst>
      <p:ext uri="{BB962C8B-B14F-4D97-AF65-F5344CB8AC3E}">
        <p14:creationId xmlns:p14="http://schemas.microsoft.com/office/powerpoint/2010/main" val="2353710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400024"/>
            <a:ext cx="3011805" cy="646430"/>
          </a:xfrm>
          <a:prstGeom prst="rect">
            <a:avLst/>
          </a:prstGeom>
        </p:spPr>
        <p:txBody>
          <a:bodyPr vert="horz" wrap="square" lIns="0" tIns="39370" rIns="0" bIns="0" rtlCol="0">
            <a:spAutoFit/>
          </a:bodyPr>
          <a:lstStyle/>
          <a:p>
            <a:pPr marL="644525">
              <a:lnSpc>
                <a:spcPct val="100000"/>
              </a:lnSpc>
              <a:spcBef>
                <a:spcPts val="310"/>
              </a:spcBef>
            </a:pPr>
            <a:r>
              <a:rPr sz="3600" i="1" spc="85" dirty="0">
                <a:solidFill>
                  <a:srgbClr val="FFFFFF"/>
                </a:solidFill>
                <a:latin typeface="Calibri"/>
                <a:cs typeface="Calibri"/>
              </a:rPr>
              <a:t>About</a:t>
            </a:r>
            <a:r>
              <a:rPr sz="3600" i="1" spc="-75" dirty="0">
                <a:solidFill>
                  <a:srgbClr val="FFFFFF"/>
                </a:solidFill>
                <a:latin typeface="Calibri"/>
                <a:cs typeface="Calibri"/>
              </a:rPr>
              <a:t> </a:t>
            </a:r>
            <a:r>
              <a:rPr sz="3600" i="1" spc="55" dirty="0">
                <a:solidFill>
                  <a:srgbClr val="FFFFFF"/>
                </a:solidFill>
                <a:latin typeface="Calibri"/>
                <a:cs typeface="Calibri"/>
              </a:rPr>
              <a:t>us</a:t>
            </a:r>
            <a:endParaRPr sz="3600">
              <a:latin typeface="Calibri"/>
              <a:cs typeface="Calibri"/>
            </a:endParaRPr>
          </a:p>
        </p:txBody>
      </p:sp>
      <p:sp>
        <p:nvSpPr>
          <p:cNvPr id="3" name="object 3"/>
          <p:cNvSpPr txBox="1"/>
          <p:nvPr/>
        </p:nvSpPr>
        <p:spPr>
          <a:xfrm>
            <a:off x="0" y="34"/>
            <a:ext cx="12192000" cy="6858000"/>
          </a:xfrm>
          <a:prstGeom prst="rect">
            <a:avLst/>
          </a:prstGeom>
        </p:spPr>
        <p:txBody>
          <a:bodyPr vert="horz" wrap="square" lIns="0" tIns="1270" rIns="0" bIns="0" rtlCol="0">
            <a:spAutoFit/>
          </a:bodyPr>
          <a:lstStyle/>
          <a:p>
            <a:pPr>
              <a:lnSpc>
                <a:spcPct val="100000"/>
              </a:lnSpc>
              <a:spcBef>
                <a:spcPts val="10"/>
              </a:spcBef>
            </a:pPr>
            <a:endParaRPr sz="3000">
              <a:latin typeface="Times New Roman"/>
              <a:cs typeface="Times New Roman"/>
            </a:endParaRPr>
          </a:p>
          <a:p>
            <a:pPr marL="644525">
              <a:lnSpc>
                <a:spcPct val="100000"/>
              </a:lnSpc>
            </a:pPr>
            <a:r>
              <a:rPr sz="3600" i="1" spc="85" dirty="0">
                <a:solidFill>
                  <a:srgbClr val="FFFFFF"/>
                </a:solidFill>
                <a:latin typeface="Calibri"/>
                <a:cs typeface="Calibri"/>
              </a:rPr>
              <a:t>About</a:t>
            </a:r>
            <a:r>
              <a:rPr sz="3600" i="1" spc="-75" dirty="0">
                <a:solidFill>
                  <a:srgbClr val="FFFFFF"/>
                </a:solidFill>
                <a:latin typeface="Calibri"/>
                <a:cs typeface="Calibri"/>
              </a:rPr>
              <a:t> </a:t>
            </a:r>
            <a:r>
              <a:rPr sz="3600" i="1" spc="55" dirty="0">
                <a:solidFill>
                  <a:srgbClr val="FFFFFF"/>
                </a:solidFill>
                <a:latin typeface="Calibri"/>
                <a:cs typeface="Calibri"/>
              </a:rPr>
              <a:t>us</a:t>
            </a:r>
            <a:endParaRPr sz="3600">
              <a:latin typeface="Calibri"/>
              <a:cs typeface="Calibri"/>
            </a:endParaRPr>
          </a:p>
        </p:txBody>
      </p:sp>
      <p:sp>
        <p:nvSpPr>
          <p:cNvPr id="4" name="object 4"/>
          <p:cNvSpPr/>
          <p:nvPr/>
        </p:nvSpPr>
        <p:spPr>
          <a:xfrm>
            <a:off x="0" y="34"/>
            <a:ext cx="12192000" cy="685796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400024"/>
            <a:ext cx="4481830" cy="646430"/>
          </a:xfrm>
          <a:custGeom>
            <a:avLst/>
            <a:gdLst/>
            <a:ahLst/>
            <a:cxnLst/>
            <a:rect l="l" t="t" r="r" b="b"/>
            <a:pathLst>
              <a:path w="4481830" h="646430">
                <a:moveTo>
                  <a:pt x="0" y="646328"/>
                </a:moveTo>
                <a:lnTo>
                  <a:pt x="4481802" y="646328"/>
                </a:lnTo>
                <a:lnTo>
                  <a:pt x="4481802" y="0"/>
                </a:lnTo>
                <a:lnTo>
                  <a:pt x="0" y="0"/>
                </a:lnTo>
                <a:lnTo>
                  <a:pt x="0" y="646328"/>
                </a:lnTo>
                <a:close/>
              </a:path>
            </a:pathLst>
          </a:custGeom>
          <a:solidFill>
            <a:srgbClr val="037DF3"/>
          </a:solid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53670">
              <a:lnSpc>
                <a:spcPct val="100000"/>
              </a:lnSpc>
            </a:pPr>
            <a:r>
              <a:rPr sz="3600" spc="85" dirty="0"/>
              <a:t>About </a:t>
            </a:r>
            <a:r>
              <a:rPr sz="3600" spc="190" dirty="0"/>
              <a:t>SDGs </a:t>
            </a:r>
            <a:r>
              <a:rPr sz="3600" spc="-80" dirty="0"/>
              <a:t>&amp;</a:t>
            </a:r>
            <a:r>
              <a:rPr sz="3600" spc="-315" dirty="0"/>
              <a:t> </a:t>
            </a:r>
            <a:r>
              <a:rPr sz="3600" spc="120" dirty="0"/>
              <a:t>Youth</a:t>
            </a:r>
            <a:endParaRPr sz="3600"/>
          </a:p>
        </p:txBody>
      </p:sp>
      <p:sp>
        <p:nvSpPr>
          <p:cNvPr id="7" name="object 7"/>
          <p:cNvSpPr/>
          <p:nvPr/>
        </p:nvSpPr>
        <p:spPr>
          <a:xfrm>
            <a:off x="10465689" y="2744825"/>
            <a:ext cx="1726564" cy="462280"/>
          </a:xfrm>
          <a:custGeom>
            <a:avLst/>
            <a:gdLst/>
            <a:ahLst/>
            <a:cxnLst/>
            <a:rect l="l" t="t" r="r" b="b"/>
            <a:pathLst>
              <a:path w="1726565" h="462280">
                <a:moveTo>
                  <a:pt x="0" y="461670"/>
                </a:moveTo>
                <a:lnTo>
                  <a:pt x="1726310" y="461670"/>
                </a:lnTo>
                <a:lnTo>
                  <a:pt x="1726310" y="0"/>
                </a:lnTo>
                <a:lnTo>
                  <a:pt x="0" y="0"/>
                </a:lnTo>
                <a:lnTo>
                  <a:pt x="0" y="461670"/>
                </a:lnTo>
                <a:close/>
              </a:path>
            </a:pathLst>
          </a:custGeom>
          <a:solidFill>
            <a:srgbClr val="037DF3"/>
          </a:solidFill>
        </p:spPr>
        <p:txBody>
          <a:bodyPr wrap="square" lIns="0" tIns="0" rIns="0" bIns="0" rtlCol="0"/>
          <a:lstStyle/>
          <a:p>
            <a:endParaRPr/>
          </a:p>
        </p:txBody>
      </p:sp>
      <p:sp>
        <p:nvSpPr>
          <p:cNvPr id="8" name="object 8"/>
          <p:cNvSpPr txBox="1"/>
          <p:nvPr/>
        </p:nvSpPr>
        <p:spPr>
          <a:xfrm>
            <a:off x="10572115" y="2786760"/>
            <a:ext cx="1527810" cy="372110"/>
          </a:xfrm>
          <a:prstGeom prst="rect">
            <a:avLst/>
          </a:prstGeom>
        </p:spPr>
        <p:txBody>
          <a:bodyPr vert="horz" wrap="square" lIns="0" tIns="0" rIns="0" bIns="0" rtlCol="0">
            <a:spAutoFit/>
          </a:bodyPr>
          <a:lstStyle/>
          <a:p>
            <a:pPr marL="12700">
              <a:lnSpc>
                <a:spcPct val="100000"/>
              </a:lnSpc>
            </a:pPr>
            <a:r>
              <a:rPr sz="2400" i="1" spc="95" dirty="0">
                <a:solidFill>
                  <a:srgbClr val="FFFFFF"/>
                </a:solidFill>
                <a:latin typeface="Calibri"/>
                <a:cs typeface="Calibri"/>
              </a:rPr>
              <a:t>Why</a:t>
            </a:r>
            <a:r>
              <a:rPr sz="2400" i="1" spc="-75" dirty="0">
                <a:solidFill>
                  <a:srgbClr val="FFFFFF"/>
                </a:solidFill>
                <a:latin typeface="Calibri"/>
                <a:cs typeface="Calibri"/>
              </a:rPr>
              <a:t> </a:t>
            </a:r>
            <a:r>
              <a:rPr sz="2400" i="1" spc="80" dirty="0">
                <a:solidFill>
                  <a:srgbClr val="FFFFFF"/>
                </a:solidFill>
                <a:latin typeface="Calibri"/>
                <a:cs typeface="Calibri"/>
              </a:rPr>
              <a:t>SDGs?</a:t>
            </a:r>
            <a:endParaRPr sz="2400">
              <a:latin typeface="Calibri"/>
              <a:cs typeface="Calibri"/>
            </a:endParaRPr>
          </a:p>
        </p:txBody>
      </p:sp>
      <p:sp>
        <p:nvSpPr>
          <p:cNvPr id="9" name="object 9"/>
          <p:cNvSpPr/>
          <p:nvPr/>
        </p:nvSpPr>
        <p:spPr>
          <a:xfrm>
            <a:off x="609600" y="2592391"/>
            <a:ext cx="2130539" cy="313114"/>
          </a:xfrm>
          <a:custGeom>
            <a:avLst/>
            <a:gdLst/>
            <a:ahLst/>
            <a:cxnLst/>
            <a:rect l="l" t="t" r="r" b="b"/>
            <a:pathLst>
              <a:path w="2030095" h="307975">
                <a:moveTo>
                  <a:pt x="0" y="307771"/>
                </a:moveTo>
                <a:lnTo>
                  <a:pt x="2029714" y="307771"/>
                </a:lnTo>
                <a:lnTo>
                  <a:pt x="2029714" y="0"/>
                </a:lnTo>
                <a:lnTo>
                  <a:pt x="0" y="0"/>
                </a:lnTo>
                <a:lnTo>
                  <a:pt x="0" y="307771"/>
                </a:lnTo>
                <a:close/>
              </a:path>
            </a:pathLst>
          </a:custGeom>
          <a:ln w="12700">
            <a:solidFill>
              <a:srgbClr val="FFFFFF"/>
            </a:solidFill>
          </a:ln>
        </p:spPr>
        <p:txBody>
          <a:bodyPr wrap="square" lIns="0" tIns="0" rIns="0" bIns="0" rtlCol="0"/>
          <a:lstStyle/>
          <a:p>
            <a:endParaRPr/>
          </a:p>
        </p:txBody>
      </p:sp>
      <p:sp>
        <p:nvSpPr>
          <p:cNvPr id="10" name="object 10"/>
          <p:cNvSpPr txBox="1"/>
          <p:nvPr/>
        </p:nvSpPr>
        <p:spPr>
          <a:xfrm>
            <a:off x="609600" y="2590800"/>
            <a:ext cx="2379612" cy="223138"/>
          </a:xfrm>
          <a:prstGeom prst="rect">
            <a:avLst/>
          </a:prstGeom>
        </p:spPr>
        <p:txBody>
          <a:bodyPr vert="horz" wrap="square" lIns="0" tIns="0" rIns="0" bIns="0" rtlCol="0">
            <a:spAutoFit/>
          </a:bodyPr>
          <a:lstStyle/>
          <a:p>
            <a:pPr marL="12700">
              <a:lnSpc>
                <a:spcPct val="100000"/>
              </a:lnSpc>
            </a:pPr>
            <a:r>
              <a:rPr sz="1450" b="1" i="1" spc="-150" dirty="0">
                <a:solidFill>
                  <a:srgbClr val="FFFFFF"/>
                </a:solidFill>
                <a:latin typeface="Verdana"/>
                <a:cs typeface="Verdana"/>
              </a:rPr>
              <a:t>Better Brand Positioning</a:t>
            </a:r>
            <a:endParaRPr sz="1450" spc="-150" dirty="0">
              <a:latin typeface="Verdana"/>
              <a:cs typeface="Verdana"/>
            </a:endParaRPr>
          </a:p>
        </p:txBody>
      </p:sp>
      <p:sp>
        <p:nvSpPr>
          <p:cNvPr id="11" name="object 11"/>
          <p:cNvSpPr/>
          <p:nvPr/>
        </p:nvSpPr>
        <p:spPr>
          <a:xfrm>
            <a:off x="5821426" y="2568397"/>
            <a:ext cx="2825890" cy="307975"/>
          </a:xfrm>
          <a:custGeom>
            <a:avLst/>
            <a:gdLst/>
            <a:ahLst/>
            <a:cxnLst/>
            <a:rect l="l" t="t" r="r" b="b"/>
            <a:pathLst>
              <a:path w="2580004" h="307975">
                <a:moveTo>
                  <a:pt x="0" y="307771"/>
                </a:moveTo>
                <a:lnTo>
                  <a:pt x="2579497" y="307771"/>
                </a:lnTo>
                <a:lnTo>
                  <a:pt x="2579497" y="0"/>
                </a:lnTo>
                <a:lnTo>
                  <a:pt x="0" y="0"/>
                </a:lnTo>
                <a:lnTo>
                  <a:pt x="0" y="307771"/>
                </a:lnTo>
                <a:close/>
              </a:path>
            </a:pathLst>
          </a:custGeom>
          <a:ln w="12700">
            <a:solidFill>
              <a:srgbClr val="FFFFFF"/>
            </a:solidFill>
          </a:ln>
        </p:spPr>
        <p:txBody>
          <a:bodyPr wrap="square" lIns="0" tIns="0" rIns="0" bIns="0" rtlCol="0"/>
          <a:lstStyle/>
          <a:p>
            <a:endParaRPr/>
          </a:p>
        </p:txBody>
      </p:sp>
      <p:sp>
        <p:nvSpPr>
          <p:cNvPr id="12" name="object 12"/>
          <p:cNvSpPr/>
          <p:nvPr/>
        </p:nvSpPr>
        <p:spPr>
          <a:xfrm>
            <a:off x="2832213" y="2568398"/>
            <a:ext cx="2874049" cy="337108"/>
          </a:xfrm>
          <a:custGeom>
            <a:avLst/>
            <a:gdLst/>
            <a:ahLst/>
            <a:cxnLst/>
            <a:rect l="l" t="t" r="r" b="b"/>
            <a:pathLst>
              <a:path w="2604135" h="307975">
                <a:moveTo>
                  <a:pt x="0" y="307771"/>
                </a:moveTo>
                <a:lnTo>
                  <a:pt x="2603626" y="307771"/>
                </a:lnTo>
                <a:lnTo>
                  <a:pt x="2603626" y="0"/>
                </a:lnTo>
                <a:lnTo>
                  <a:pt x="0" y="0"/>
                </a:lnTo>
                <a:lnTo>
                  <a:pt x="0" y="307771"/>
                </a:lnTo>
                <a:close/>
              </a:path>
            </a:pathLst>
          </a:custGeom>
          <a:ln w="12700">
            <a:solidFill>
              <a:srgbClr val="FFFFFF"/>
            </a:solidFill>
          </a:ln>
        </p:spPr>
        <p:txBody>
          <a:bodyPr wrap="square" lIns="0" tIns="0" rIns="0" bIns="0" rtlCol="0"/>
          <a:lstStyle/>
          <a:p>
            <a:endParaRPr/>
          </a:p>
        </p:txBody>
      </p:sp>
      <p:sp>
        <p:nvSpPr>
          <p:cNvPr id="13" name="object 13"/>
          <p:cNvSpPr txBox="1"/>
          <p:nvPr/>
        </p:nvSpPr>
        <p:spPr>
          <a:xfrm>
            <a:off x="2880613" y="2590800"/>
            <a:ext cx="5806187" cy="223138"/>
          </a:xfrm>
          <a:prstGeom prst="rect">
            <a:avLst/>
          </a:prstGeom>
        </p:spPr>
        <p:txBody>
          <a:bodyPr vert="horz" wrap="square" lIns="0" tIns="0" rIns="0" bIns="0" rtlCol="0">
            <a:spAutoFit/>
          </a:bodyPr>
          <a:lstStyle/>
          <a:p>
            <a:pPr marL="12700">
              <a:lnSpc>
                <a:spcPct val="100000"/>
              </a:lnSpc>
              <a:tabLst>
                <a:tab pos="2786380" algn="l"/>
              </a:tabLst>
            </a:pPr>
            <a:r>
              <a:rPr sz="1450" b="1" i="1" spc="-150" dirty="0">
                <a:solidFill>
                  <a:srgbClr val="FFFFFF"/>
                </a:solidFill>
                <a:latin typeface="Verdana"/>
                <a:cs typeface="Verdana"/>
              </a:rPr>
              <a:t>Attract employees and investors	</a:t>
            </a:r>
            <a:r>
              <a:rPr lang="en-US" sz="1450" b="1" i="1" spc="-150" dirty="0">
                <a:solidFill>
                  <a:srgbClr val="FFFFFF"/>
                </a:solidFill>
                <a:latin typeface="Verdana"/>
                <a:cs typeface="Verdana"/>
              </a:rPr>
              <a:t>     </a:t>
            </a:r>
            <a:r>
              <a:rPr sz="1450" b="1" i="1" spc="-150" dirty="0">
                <a:solidFill>
                  <a:srgbClr val="FFFFFF"/>
                </a:solidFill>
                <a:latin typeface="Verdana"/>
                <a:cs typeface="Verdana"/>
              </a:rPr>
              <a:t>High Productivity &amp; Cost Saving</a:t>
            </a:r>
            <a:endParaRPr sz="1450" spc="-150" dirty="0">
              <a:latin typeface="Verdana"/>
              <a:cs typeface="Verdana"/>
            </a:endParaRPr>
          </a:p>
        </p:txBody>
      </p:sp>
      <p:sp>
        <p:nvSpPr>
          <p:cNvPr id="14" name="object 14"/>
          <p:cNvSpPr/>
          <p:nvPr/>
        </p:nvSpPr>
        <p:spPr>
          <a:xfrm>
            <a:off x="8763000" y="2568397"/>
            <a:ext cx="1584960" cy="307975"/>
          </a:xfrm>
          <a:custGeom>
            <a:avLst/>
            <a:gdLst/>
            <a:ahLst/>
            <a:cxnLst/>
            <a:rect l="l" t="t" r="r" b="b"/>
            <a:pathLst>
              <a:path w="1584959" h="307975">
                <a:moveTo>
                  <a:pt x="0" y="307771"/>
                </a:moveTo>
                <a:lnTo>
                  <a:pt x="1584705" y="307771"/>
                </a:lnTo>
                <a:lnTo>
                  <a:pt x="1584705" y="0"/>
                </a:lnTo>
                <a:lnTo>
                  <a:pt x="0" y="0"/>
                </a:lnTo>
                <a:lnTo>
                  <a:pt x="0" y="307771"/>
                </a:lnTo>
                <a:close/>
              </a:path>
            </a:pathLst>
          </a:custGeom>
          <a:ln w="12700">
            <a:solidFill>
              <a:srgbClr val="FFFFFF"/>
            </a:solidFill>
          </a:ln>
        </p:spPr>
        <p:txBody>
          <a:bodyPr wrap="square" lIns="0" tIns="0" rIns="0" bIns="0" rtlCol="0"/>
          <a:lstStyle/>
          <a:p>
            <a:endParaRPr/>
          </a:p>
        </p:txBody>
      </p:sp>
      <p:sp>
        <p:nvSpPr>
          <p:cNvPr id="15" name="object 15"/>
          <p:cNvSpPr txBox="1"/>
          <p:nvPr/>
        </p:nvSpPr>
        <p:spPr>
          <a:xfrm>
            <a:off x="8815590" y="2605657"/>
            <a:ext cx="1547610" cy="230505"/>
          </a:xfrm>
          <a:prstGeom prst="rect">
            <a:avLst/>
          </a:prstGeom>
        </p:spPr>
        <p:txBody>
          <a:bodyPr vert="horz" wrap="square" lIns="0" tIns="0" rIns="0" bIns="0" rtlCol="0">
            <a:spAutoFit/>
          </a:bodyPr>
          <a:lstStyle/>
          <a:p>
            <a:pPr marL="12700">
              <a:lnSpc>
                <a:spcPct val="100000"/>
              </a:lnSpc>
            </a:pPr>
            <a:r>
              <a:rPr sz="1450" b="1" i="1" spc="-150" dirty="0">
                <a:solidFill>
                  <a:srgbClr val="FFFFFF"/>
                </a:solidFill>
                <a:latin typeface="Verdana"/>
                <a:cs typeface="Verdana"/>
              </a:rPr>
              <a:t>Waste Reduction</a:t>
            </a:r>
            <a:endParaRPr sz="1450" spc="-150" dirty="0">
              <a:latin typeface="Verdana"/>
              <a:cs typeface="Verdana"/>
            </a:endParaRPr>
          </a:p>
        </p:txBody>
      </p:sp>
      <p:sp>
        <p:nvSpPr>
          <p:cNvPr id="16" name="object 16"/>
          <p:cNvSpPr/>
          <p:nvPr/>
        </p:nvSpPr>
        <p:spPr>
          <a:xfrm>
            <a:off x="8511031" y="3027121"/>
            <a:ext cx="1579880" cy="307975"/>
          </a:xfrm>
          <a:custGeom>
            <a:avLst/>
            <a:gdLst/>
            <a:ahLst/>
            <a:cxnLst/>
            <a:rect l="l" t="t" r="r" b="b"/>
            <a:pathLst>
              <a:path w="1579879" h="307975">
                <a:moveTo>
                  <a:pt x="0" y="307771"/>
                </a:moveTo>
                <a:lnTo>
                  <a:pt x="1579499" y="307771"/>
                </a:lnTo>
                <a:lnTo>
                  <a:pt x="1579499" y="0"/>
                </a:lnTo>
                <a:lnTo>
                  <a:pt x="0" y="0"/>
                </a:lnTo>
                <a:lnTo>
                  <a:pt x="0" y="307771"/>
                </a:lnTo>
                <a:close/>
              </a:path>
            </a:pathLst>
          </a:custGeom>
          <a:ln w="12700">
            <a:solidFill>
              <a:srgbClr val="FFFFFF"/>
            </a:solidFill>
          </a:ln>
        </p:spPr>
        <p:txBody>
          <a:bodyPr wrap="square" lIns="0" tIns="0" rIns="0" bIns="0" rtlCol="0"/>
          <a:lstStyle/>
          <a:p>
            <a:endParaRPr/>
          </a:p>
        </p:txBody>
      </p:sp>
      <p:sp>
        <p:nvSpPr>
          <p:cNvPr id="17" name="object 17"/>
          <p:cNvSpPr txBox="1"/>
          <p:nvPr/>
        </p:nvSpPr>
        <p:spPr>
          <a:xfrm>
            <a:off x="8499729" y="3064764"/>
            <a:ext cx="1591056" cy="223138"/>
          </a:xfrm>
          <a:prstGeom prst="rect">
            <a:avLst/>
          </a:prstGeom>
        </p:spPr>
        <p:txBody>
          <a:bodyPr vert="horz" wrap="square" lIns="0" tIns="0" rIns="0" bIns="0" rtlCol="0">
            <a:spAutoFit/>
          </a:bodyPr>
          <a:lstStyle/>
          <a:p>
            <a:pPr marL="12700">
              <a:lnSpc>
                <a:spcPct val="100000"/>
              </a:lnSpc>
            </a:pPr>
            <a:r>
              <a:rPr sz="1450" b="1" i="1" spc="-150" dirty="0">
                <a:solidFill>
                  <a:srgbClr val="FFFFFF"/>
                </a:solidFill>
                <a:latin typeface="Verdana"/>
                <a:cs typeface="Verdana"/>
              </a:rPr>
              <a:t>License to operate</a:t>
            </a:r>
            <a:endParaRPr sz="1450" spc="-150" dirty="0">
              <a:latin typeface="Verdana"/>
              <a:cs typeface="Verdana"/>
            </a:endParaRPr>
          </a:p>
        </p:txBody>
      </p:sp>
      <p:sp>
        <p:nvSpPr>
          <p:cNvPr id="18" name="object 18"/>
          <p:cNvSpPr/>
          <p:nvPr/>
        </p:nvSpPr>
        <p:spPr>
          <a:xfrm>
            <a:off x="3992626" y="3031439"/>
            <a:ext cx="4368800" cy="318515"/>
          </a:xfrm>
          <a:custGeom>
            <a:avLst/>
            <a:gdLst/>
            <a:ahLst/>
            <a:cxnLst/>
            <a:rect l="l" t="t" r="r" b="b"/>
            <a:pathLst>
              <a:path w="3994784" h="307975">
                <a:moveTo>
                  <a:pt x="0" y="307771"/>
                </a:moveTo>
                <a:lnTo>
                  <a:pt x="3994658" y="307771"/>
                </a:lnTo>
                <a:lnTo>
                  <a:pt x="3994658" y="0"/>
                </a:lnTo>
                <a:lnTo>
                  <a:pt x="0" y="0"/>
                </a:lnTo>
                <a:lnTo>
                  <a:pt x="0" y="307771"/>
                </a:lnTo>
                <a:close/>
              </a:path>
            </a:pathLst>
          </a:custGeom>
          <a:ln w="12700">
            <a:solidFill>
              <a:srgbClr val="FFFFFF"/>
            </a:solidFill>
          </a:ln>
        </p:spPr>
        <p:txBody>
          <a:bodyPr wrap="square" lIns="0" tIns="0" rIns="0" bIns="0" rtlCol="0"/>
          <a:lstStyle/>
          <a:p>
            <a:endParaRPr/>
          </a:p>
        </p:txBody>
      </p:sp>
      <p:sp>
        <p:nvSpPr>
          <p:cNvPr id="19" name="object 19"/>
          <p:cNvSpPr/>
          <p:nvPr/>
        </p:nvSpPr>
        <p:spPr>
          <a:xfrm>
            <a:off x="637540" y="3031438"/>
            <a:ext cx="3248660" cy="318516"/>
          </a:xfrm>
          <a:custGeom>
            <a:avLst/>
            <a:gdLst/>
            <a:ahLst/>
            <a:cxnLst/>
            <a:rect l="l" t="t" r="r" b="b"/>
            <a:pathLst>
              <a:path w="3401060" h="307975">
                <a:moveTo>
                  <a:pt x="0" y="307771"/>
                </a:moveTo>
                <a:lnTo>
                  <a:pt x="3400933" y="307771"/>
                </a:lnTo>
                <a:lnTo>
                  <a:pt x="3400933" y="0"/>
                </a:lnTo>
                <a:lnTo>
                  <a:pt x="0" y="0"/>
                </a:lnTo>
                <a:lnTo>
                  <a:pt x="0" y="307771"/>
                </a:lnTo>
                <a:close/>
              </a:path>
            </a:pathLst>
          </a:custGeom>
          <a:ln w="12699">
            <a:solidFill>
              <a:srgbClr val="FFFFFF"/>
            </a:solidFill>
          </a:ln>
        </p:spPr>
        <p:txBody>
          <a:bodyPr wrap="square" lIns="0" tIns="0" rIns="0" bIns="0" rtlCol="0"/>
          <a:lstStyle/>
          <a:p>
            <a:endParaRPr/>
          </a:p>
        </p:txBody>
      </p:sp>
      <p:sp>
        <p:nvSpPr>
          <p:cNvPr id="20" name="object 20"/>
          <p:cNvSpPr txBox="1"/>
          <p:nvPr/>
        </p:nvSpPr>
        <p:spPr>
          <a:xfrm>
            <a:off x="685800" y="3048000"/>
            <a:ext cx="7857375" cy="223138"/>
          </a:xfrm>
          <a:prstGeom prst="rect">
            <a:avLst/>
          </a:prstGeom>
        </p:spPr>
        <p:txBody>
          <a:bodyPr vert="horz" wrap="square" lIns="0" tIns="0" rIns="0" bIns="0" rtlCol="0">
            <a:spAutoFit/>
          </a:bodyPr>
          <a:lstStyle/>
          <a:p>
            <a:pPr marL="12700">
              <a:lnSpc>
                <a:spcPct val="100000"/>
              </a:lnSpc>
              <a:tabLst>
                <a:tab pos="3413125" algn="l"/>
              </a:tabLst>
            </a:pPr>
            <a:r>
              <a:rPr sz="1450" b="1" i="1" spc="-150" dirty="0">
                <a:solidFill>
                  <a:srgbClr val="FFFFFF"/>
                </a:solidFill>
                <a:latin typeface="Verdana"/>
                <a:cs typeface="Verdana"/>
              </a:rPr>
              <a:t>Market Opportunity/ New Revenues	More chances for multi-stakeholder</a:t>
            </a:r>
            <a:r>
              <a:rPr lang="en-US" sz="1450" b="1" i="1" spc="-150" dirty="0">
                <a:solidFill>
                  <a:srgbClr val="FFFFFF"/>
                </a:solidFill>
                <a:latin typeface="Verdana"/>
                <a:cs typeface="Verdana"/>
              </a:rPr>
              <a:t> </a:t>
            </a:r>
            <a:r>
              <a:rPr sz="1450" b="1" i="1" spc="-150" dirty="0">
                <a:solidFill>
                  <a:srgbClr val="FFFFFF"/>
                </a:solidFill>
                <a:latin typeface="Verdana"/>
                <a:cs typeface="Verdana"/>
              </a:rPr>
              <a:t>collaboration</a:t>
            </a:r>
            <a:endParaRPr sz="1450" spc="-150" dirty="0">
              <a:latin typeface="Verdana"/>
              <a:cs typeface="Verdana"/>
            </a:endParaRPr>
          </a:p>
        </p:txBody>
      </p:sp>
      <p:sp>
        <p:nvSpPr>
          <p:cNvPr id="21" name="object 21"/>
          <p:cNvSpPr txBox="1"/>
          <p:nvPr/>
        </p:nvSpPr>
        <p:spPr>
          <a:xfrm>
            <a:off x="947419" y="1397507"/>
            <a:ext cx="10307320" cy="731520"/>
          </a:xfrm>
          <a:prstGeom prst="rect">
            <a:avLst/>
          </a:prstGeom>
        </p:spPr>
        <p:txBody>
          <a:bodyPr vert="horz" wrap="square" lIns="0" tIns="0" rIns="0" bIns="0" rtlCol="0">
            <a:spAutoFit/>
          </a:bodyPr>
          <a:lstStyle/>
          <a:p>
            <a:pPr marL="12700" marR="5080" algn="ctr">
              <a:lnSpc>
                <a:spcPts val="1920"/>
              </a:lnSpc>
            </a:pPr>
            <a:r>
              <a:rPr sz="1600" i="1" spc="15" dirty="0">
                <a:solidFill>
                  <a:srgbClr val="FFFFFF"/>
                </a:solidFill>
                <a:latin typeface="Calibri"/>
                <a:cs typeface="Calibri"/>
              </a:rPr>
              <a:t>The </a:t>
            </a:r>
            <a:r>
              <a:rPr sz="1650" b="1" i="1" dirty="0">
                <a:solidFill>
                  <a:srgbClr val="FFFFFF"/>
                </a:solidFill>
                <a:latin typeface="Verdana"/>
                <a:cs typeface="Verdana"/>
              </a:rPr>
              <a:t>Sustainable Development Goals (SDGs)</a:t>
            </a:r>
            <a:r>
              <a:rPr sz="1600" i="1" dirty="0">
                <a:solidFill>
                  <a:srgbClr val="FFFFFF"/>
                </a:solidFill>
                <a:latin typeface="Calibri"/>
                <a:cs typeface="Calibri"/>
              </a:rPr>
              <a:t>, </a:t>
            </a:r>
            <a:r>
              <a:rPr sz="1600" i="1" spc="-10" dirty="0">
                <a:solidFill>
                  <a:srgbClr val="FFFFFF"/>
                </a:solidFill>
                <a:latin typeface="Calibri"/>
                <a:cs typeface="Calibri"/>
              </a:rPr>
              <a:t>officially known </a:t>
            </a:r>
            <a:r>
              <a:rPr sz="1600" i="1" spc="-20" dirty="0">
                <a:solidFill>
                  <a:srgbClr val="FFFFFF"/>
                </a:solidFill>
                <a:latin typeface="Calibri"/>
                <a:cs typeface="Calibri"/>
              </a:rPr>
              <a:t>as </a:t>
            </a:r>
            <a:r>
              <a:rPr sz="1650" b="1" i="1" dirty="0">
                <a:solidFill>
                  <a:srgbClr val="FFFFFF"/>
                </a:solidFill>
                <a:latin typeface="Verdana"/>
                <a:cs typeface="Verdana"/>
              </a:rPr>
              <a:t>Transforming our world: the 2030 Agenda for Sustainable  Development </a:t>
            </a:r>
            <a:r>
              <a:rPr sz="1600" i="1" spc="-15" dirty="0">
                <a:solidFill>
                  <a:srgbClr val="FFFFFF"/>
                </a:solidFill>
                <a:latin typeface="Calibri"/>
                <a:cs typeface="Calibri"/>
              </a:rPr>
              <a:t>is </a:t>
            </a:r>
            <a:r>
              <a:rPr sz="1600" i="1" spc="-30" dirty="0">
                <a:solidFill>
                  <a:srgbClr val="FFFFFF"/>
                </a:solidFill>
                <a:latin typeface="Calibri"/>
                <a:cs typeface="Calibri"/>
              </a:rPr>
              <a:t>a </a:t>
            </a:r>
            <a:r>
              <a:rPr sz="1600" i="1" spc="-5" dirty="0">
                <a:solidFill>
                  <a:srgbClr val="FFFFFF"/>
                </a:solidFill>
                <a:latin typeface="Calibri"/>
                <a:cs typeface="Calibri"/>
              </a:rPr>
              <a:t>set </a:t>
            </a:r>
            <a:r>
              <a:rPr sz="1600" i="1" dirty="0">
                <a:solidFill>
                  <a:srgbClr val="FFFFFF"/>
                </a:solidFill>
                <a:latin typeface="Calibri"/>
                <a:cs typeface="Calibri"/>
              </a:rPr>
              <a:t>of </a:t>
            </a:r>
            <a:r>
              <a:rPr sz="1600" i="1" spc="110" dirty="0">
                <a:solidFill>
                  <a:srgbClr val="FFFFFF"/>
                </a:solidFill>
                <a:latin typeface="Calibri"/>
                <a:cs typeface="Calibri"/>
              </a:rPr>
              <a:t>17 </a:t>
            </a:r>
            <a:r>
              <a:rPr sz="1600" i="1" spc="-20" dirty="0">
                <a:solidFill>
                  <a:srgbClr val="FFFFFF"/>
                </a:solidFill>
                <a:latin typeface="Calibri"/>
                <a:cs typeface="Calibri"/>
              </a:rPr>
              <a:t>aspirational </a:t>
            </a:r>
            <a:r>
              <a:rPr sz="1600" i="1" spc="-25" dirty="0">
                <a:solidFill>
                  <a:srgbClr val="FFFFFF"/>
                </a:solidFill>
                <a:latin typeface="Calibri"/>
                <a:cs typeface="Calibri"/>
              </a:rPr>
              <a:t>"Global </a:t>
            </a:r>
            <a:r>
              <a:rPr sz="1600" i="1" spc="-20" dirty="0">
                <a:solidFill>
                  <a:srgbClr val="FFFFFF"/>
                </a:solidFill>
                <a:latin typeface="Calibri"/>
                <a:cs typeface="Calibri"/>
              </a:rPr>
              <a:t>Goals" </a:t>
            </a:r>
            <a:r>
              <a:rPr sz="1600" i="1" spc="-10" dirty="0">
                <a:solidFill>
                  <a:srgbClr val="FFFFFF"/>
                </a:solidFill>
                <a:latin typeface="Calibri"/>
                <a:cs typeface="Calibri"/>
              </a:rPr>
              <a:t>with </a:t>
            </a:r>
            <a:r>
              <a:rPr sz="1600" i="1" spc="90" dirty="0">
                <a:solidFill>
                  <a:srgbClr val="FFFFFF"/>
                </a:solidFill>
                <a:latin typeface="Calibri"/>
                <a:cs typeface="Calibri"/>
              </a:rPr>
              <a:t>169 </a:t>
            </a:r>
            <a:r>
              <a:rPr sz="1600" i="1" spc="-25" dirty="0">
                <a:solidFill>
                  <a:srgbClr val="FFFFFF"/>
                </a:solidFill>
                <a:latin typeface="Calibri"/>
                <a:cs typeface="Calibri"/>
              </a:rPr>
              <a:t>targets </a:t>
            </a:r>
            <a:r>
              <a:rPr sz="1600" i="1" spc="-10" dirty="0">
                <a:solidFill>
                  <a:srgbClr val="FFFFFF"/>
                </a:solidFill>
                <a:latin typeface="Calibri"/>
                <a:cs typeface="Calibri"/>
              </a:rPr>
              <a:t>between </a:t>
            </a:r>
            <a:r>
              <a:rPr sz="1600" i="1" spc="-20" dirty="0">
                <a:solidFill>
                  <a:srgbClr val="FFFFFF"/>
                </a:solidFill>
                <a:latin typeface="Calibri"/>
                <a:cs typeface="Calibri"/>
              </a:rPr>
              <a:t>them, </a:t>
            </a:r>
            <a:r>
              <a:rPr sz="1600" i="1" dirty="0">
                <a:solidFill>
                  <a:srgbClr val="FFFFFF"/>
                </a:solidFill>
                <a:latin typeface="Calibri"/>
                <a:cs typeface="Calibri"/>
              </a:rPr>
              <a:t>which </a:t>
            </a:r>
            <a:r>
              <a:rPr sz="1600" i="1" spc="-10" dirty="0">
                <a:solidFill>
                  <a:srgbClr val="FFFFFF"/>
                </a:solidFill>
                <a:latin typeface="Calibri"/>
                <a:cs typeface="Calibri"/>
              </a:rPr>
              <a:t>has been </a:t>
            </a:r>
            <a:r>
              <a:rPr sz="1600" i="1" spc="-5" dirty="0">
                <a:solidFill>
                  <a:srgbClr val="FFFFFF"/>
                </a:solidFill>
                <a:latin typeface="Calibri"/>
                <a:cs typeface="Calibri"/>
              </a:rPr>
              <a:t>approved </a:t>
            </a:r>
            <a:r>
              <a:rPr sz="1600" i="1" spc="10" dirty="0">
                <a:solidFill>
                  <a:srgbClr val="FFFFFF"/>
                </a:solidFill>
                <a:latin typeface="Calibri"/>
                <a:cs typeface="Calibri"/>
              </a:rPr>
              <a:t>by </a:t>
            </a:r>
            <a:r>
              <a:rPr sz="1600" i="1" spc="110" dirty="0">
                <a:solidFill>
                  <a:srgbClr val="FFFFFF"/>
                </a:solidFill>
                <a:latin typeface="Calibri"/>
                <a:cs typeface="Calibri"/>
              </a:rPr>
              <a:t>193 </a:t>
            </a:r>
            <a:r>
              <a:rPr sz="1600" i="1" spc="60" dirty="0">
                <a:solidFill>
                  <a:srgbClr val="FFFFFF"/>
                </a:solidFill>
                <a:latin typeface="Gill Sans MT"/>
                <a:cs typeface="Gill Sans MT"/>
              </a:rPr>
              <a:t>countries’ </a:t>
            </a:r>
            <a:r>
              <a:rPr sz="1600" i="1" spc="45" dirty="0">
                <a:solidFill>
                  <a:srgbClr val="FFFFFF"/>
                </a:solidFill>
                <a:latin typeface="Gill Sans MT"/>
                <a:cs typeface="Gill Sans MT"/>
              </a:rPr>
              <a:t>leaders </a:t>
            </a:r>
            <a:r>
              <a:rPr sz="1600" i="1" spc="85" dirty="0">
                <a:solidFill>
                  <a:srgbClr val="FFFFFF"/>
                </a:solidFill>
                <a:latin typeface="Gill Sans MT"/>
                <a:cs typeface="Gill Sans MT"/>
              </a:rPr>
              <a:t>on </a:t>
            </a:r>
            <a:r>
              <a:rPr sz="1600" i="1" spc="50" dirty="0">
                <a:solidFill>
                  <a:srgbClr val="FFFFFF"/>
                </a:solidFill>
                <a:latin typeface="Gill Sans MT"/>
                <a:cs typeface="Gill Sans MT"/>
              </a:rPr>
              <a:t>25</a:t>
            </a:r>
            <a:r>
              <a:rPr sz="1575" i="1" spc="75" baseline="26455" dirty="0">
                <a:solidFill>
                  <a:srgbClr val="FFFFFF"/>
                </a:solidFill>
                <a:latin typeface="Calibri"/>
                <a:cs typeface="Calibri"/>
              </a:rPr>
              <a:t>th  </a:t>
            </a:r>
            <a:r>
              <a:rPr sz="1600" i="1" spc="-10" dirty="0">
                <a:solidFill>
                  <a:srgbClr val="FFFFFF"/>
                </a:solidFill>
                <a:latin typeface="Calibri"/>
                <a:cs typeface="Calibri"/>
              </a:rPr>
              <a:t>September,</a:t>
            </a:r>
            <a:r>
              <a:rPr sz="1600" i="1" spc="-35" dirty="0">
                <a:solidFill>
                  <a:srgbClr val="FFFFFF"/>
                </a:solidFill>
                <a:latin typeface="Calibri"/>
                <a:cs typeface="Calibri"/>
              </a:rPr>
              <a:t> </a:t>
            </a:r>
            <a:r>
              <a:rPr sz="1600" i="1" spc="80" dirty="0">
                <a:solidFill>
                  <a:srgbClr val="FFFFFF"/>
                </a:solidFill>
                <a:latin typeface="Calibri"/>
                <a:cs typeface="Calibri"/>
              </a:rPr>
              <a:t>2015.</a:t>
            </a:r>
            <a:endParaRPr sz="1600" dirty="0">
              <a:latin typeface="Calibri"/>
              <a:cs typeface="Calibri"/>
            </a:endParaRPr>
          </a:p>
        </p:txBody>
      </p:sp>
      <p:sp>
        <p:nvSpPr>
          <p:cNvPr id="22" name="object 22"/>
          <p:cNvSpPr/>
          <p:nvPr/>
        </p:nvSpPr>
        <p:spPr>
          <a:xfrm>
            <a:off x="4277105" y="-27295"/>
            <a:ext cx="7914894" cy="1588135"/>
          </a:xfrm>
          <a:prstGeom prst="rect">
            <a:avLst/>
          </a:prstGeom>
          <a:blipFill>
            <a:blip r:embed="rId3" cstate="print"/>
            <a:stretch>
              <a:fillRect/>
            </a:stretch>
          </a:blipFill>
        </p:spPr>
        <p:txBody>
          <a:bodyPr wrap="square" lIns="0" tIns="0" rIns="0" bIns="0" rtlCol="0"/>
          <a:lstStyle/>
          <a:p>
            <a:endParaRPr/>
          </a:p>
        </p:txBody>
      </p:sp>
      <p:sp>
        <p:nvSpPr>
          <p:cNvPr id="23" name="object 23"/>
          <p:cNvSpPr/>
          <p:nvPr/>
        </p:nvSpPr>
        <p:spPr>
          <a:xfrm>
            <a:off x="1860676" y="4548809"/>
            <a:ext cx="4098290" cy="1271905"/>
          </a:xfrm>
          <a:custGeom>
            <a:avLst/>
            <a:gdLst/>
            <a:ahLst/>
            <a:cxnLst/>
            <a:rect l="l" t="t" r="r" b="b"/>
            <a:pathLst>
              <a:path w="4098290" h="1271904">
                <a:moveTo>
                  <a:pt x="0" y="1271524"/>
                </a:moveTo>
                <a:lnTo>
                  <a:pt x="4097782" y="1271524"/>
                </a:lnTo>
                <a:lnTo>
                  <a:pt x="4097782" y="0"/>
                </a:lnTo>
                <a:lnTo>
                  <a:pt x="0" y="0"/>
                </a:lnTo>
                <a:lnTo>
                  <a:pt x="0" y="1271524"/>
                </a:lnTo>
                <a:close/>
              </a:path>
            </a:pathLst>
          </a:custGeom>
          <a:solidFill>
            <a:srgbClr val="037DF3">
              <a:alpha val="36077"/>
            </a:srgbClr>
          </a:solidFill>
        </p:spPr>
        <p:txBody>
          <a:bodyPr wrap="square" lIns="0" tIns="0" rIns="0" bIns="0" rtlCol="0"/>
          <a:lstStyle/>
          <a:p>
            <a:endParaRPr/>
          </a:p>
        </p:txBody>
      </p:sp>
      <p:sp>
        <p:nvSpPr>
          <p:cNvPr id="24" name="object 24"/>
          <p:cNvSpPr txBox="1"/>
          <p:nvPr/>
        </p:nvSpPr>
        <p:spPr>
          <a:xfrm>
            <a:off x="2449829" y="4661789"/>
            <a:ext cx="3315335" cy="648970"/>
          </a:xfrm>
          <a:prstGeom prst="rect">
            <a:avLst/>
          </a:prstGeom>
        </p:spPr>
        <p:txBody>
          <a:bodyPr vert="horz" wrap="square" lIns="0" tIns="0" rIns="0" bIns="0" rtlCol="0">
            <a:spAutoFit/>
          </a:bodyPr>
          <a:lstStyle/>
          <a:p>
            <a:pPr marL="12700" marR="5080" algn="ctr">
              <a:lnSpc>
                <a:spcPct val="100000"/>
              </a:lnSpc>
            </a:pPr>
            <a:r>
              <a:rPr sz="1400" i="1" dirty="0">
                <a:solidFill>
                  <a:srgbClr val="FFFFFF"/>
                </a:solidFill>
                <a:latin typeface="Calibri"/>
                <a:cs typeface="Calibri"/>
              </a:rPr>
              <a:t>“Vietnam </a:t>
            </a:r>
            <a:r>
              <a:rPr sz="1400" i="1" spc="10" dirty="0">
                <a:solidFill>
                  <a:srgbClr val="FFFFFF"/>
                </a:solidFill>
                <a:latin typeface="Calibri"/>
                <a:cs typeface="Calibri"/>
              </a:rPr>
              <a:t>wholeheartedly </a:t>
            </a:r>
            <a:r>
              <a:rPr sz="1400" i="1" spc="15" dirty="0">
                <a:solidFill>
                  <a:srgbClr val="FFFFFF"/>
                </a:solidFill>
                <a:latin typeface="Calibri"/>
                <a:cs typeface="Calibri"/>
              </a:rPr>
              <a:t>supports the</a:t>
            </a:r>
            <a:r>
              <a:rPr sz="1400" i="1" spc="-50" dirty="0">
                <a:solidFill>
                  <a:srgbClr val="FFFFFF"/>
                </a:solidFill>
                <a:latin typeface="Calibri"/>
                <a:cs typeface="Calibri"/>
              </a:rPr>
              <a:t> </a:t>
            </a:r>
            <a:r>
              <a:rPr sz="1400" i="1" spc="100" dirty="0">
                <a:solidFill>
                  <a:srgbClr val="FFFFFF"/>
                </a:solidFill>
                <a:latin typeface="Calibri"/>
                <a:cs typeface="Calibri"/>
              </a:rPr>
              <a:t>2030  </a:t>
            </a:r>
            <a:r>
              <a:rPr sz="1400" i="1" spc="10" dirty="0">
                <a:solidFill>
                  <a:srgbClr val="FFFFFF"/>
                </a:solidFill>
                <a:latin typeface="Calibri"/>
                <a:cs typeface="Calibri"/>
              </a:rPr>
              <a:t>Agenda </a:t>
            </a:r>
            <a:r>
              <a:rPr sz="1400" i="1" spc="15" dirty="0">
                <a:solidFill>
                  <a:srgbClr val="FFFFFF"/>
                </a:solidFill>
                <a:latin typeface="Calibri"/>
                <a:cs typeface="Calibri"/>
              </a:rPr>
              <a:t>and </a:t>
            </a:r>
            <a:r>
              <a:rPr sz="1400" i="1" dirty="0">
                <a:solidFill>
                  <a:srgbClr val="FFFFFF"/>
                </a:solidFill>
                <a:latin typeface="Calibri"/>
                <a:cs typeface="Calibri"/>
              </a:rPr>
              <a:t>pledges </a:t>
            </a:r>
            <a:r>
              <a:rPr sz="1400" i="1" spc="10" dirty="0">
                <a:solidFill>
                  <a:srgbClr val="FFFFFF"/>
                </a:solidFill>
                <a:latin typeface="Calibri"/>
                <a:cs typeface="Calibri"/>
              </a:rPr>
              <a:t>to </a:t>
            </a:r>
            <a:r>
              <a:rPr sz="1400" i="1" spc="15" dirty="0">
                <a:solidFill>
                  <a:srgbClr val="FFFFFF"/>
                </a:solidFill>
                <a:latin typeface="Calibri"/>
                <a:cs typeface="Calibri"/>
              </a:rPr>
              <a:t>do </a:t>
            </a:r>
            <a:r>
              <a:rPr sz="1400" i="1" spc="10" dirty="0">
                <a:solidFill>
                  <a:srgbClr val="FFFFFF"/>
                </a:solidFill>
                <a:latin typeface="Calibri"/>
                <a:cs typeface="Calibri"/>
              </a:rPr>
              <a:t>our </a:t>
            </a:r>
            <a:r>
              <a:rPr sz="1400" i="1" spc="5" dirty="0">
                <a:solidFill>
                  <a:srgbClr val="FFFFFF"/>
                </a:solidFill>
                <a:latin typeface="Calibri"/>
                <a:cs typeface="Calibri"/>
              </a:rPr>
              <a:t>level </a:t>
            </a:r>
            <a:r>
              <a:rPr sz="1400" i="1" spc="15" dirty="0">
                <a:solidFill>
                  <a:srgbClr val="FFFFFF"/>
                </a:solidFill>
                <a:latin typeface="Calibri"/>
                <a:cs typeface="Calibri"/>
              </a:rPr>
              <a:t>best </a:t>
            </a:r>
            <a:r>
              <a:rPr sz="1400" i="1" spc="10" dirty="0">
                <a:solidFill>
                  <a:srgbClr val="FFFFFF"/>
                </a:solidFill>
                <a:latin typeface="Calibri"/>
                <a:cs typeface="Calibri"/>
              </a:rPr>
              <a:t>to  ensure its </a:t>
            </a:r>
            <a:r>
              <a:rPr sz="1400" i="1" spc="20" dirty="0">
                <a:solidFill>
                  <a:srgbClr val="FFFFFF"/>
                </a:solidFill>
                <a:latin typeface="Calibri"/>
                <a:cs typeface="Calibri"/>
              </a:rPr>
              <a:t>successful</a:t>
            </a:r>
            <a:r>
              <a:rPr sz="1400" i="1" spc="-75" dirty="0">
                <a:solidFill>
                  <a:srgbClr val="FFFFFF"/>
                </a:solidFill>
                <a:latin typeface="Calibri"/>
                <a:cs typeface="Calibri"/>
              </a:rPr>
              <a:t> </a:t>
            </a:r>
            <a:r>
              <a:rPr sz="1400" i="1" dirty="0">
                <a:solidFill>
                  <a:srgbClr val="FFFFFF"/>
                </a:solidFill>
                <a:latin typeface="Calibri"/>
                <a:cs typeface="Calibri"/>
              </a:rPr>
              <a:t>implementation.”</a:t>
            </a:r>
            <a:endParaRPr sz="1400">
              <a:latin typeface="Calibri"/>
              <a:cs typeface="Calibri"/>
            </a:endParaRPr>
          </a:p>
        </p:txBody>
      </p:sp>
      <p:sp>
        <p:nvSpPr>
          <p:cNvPr id="25" name="object 25"/>
          <p:cNvSpPr txBox="1"/>
          <p:nvPr/>
        </p:nvSpPr>
        <p:spPr>
          <a:xfrm>
            <a:off x="2933192" y="5474208"/>
            <a:ext cx="2727960" cy="375920"/>
          </a:xfrm>
          <a:prstGeom prst="rect">
            <a:avLst/>
          </a:prstGeom>
        </p:spPr>
        <p:txBody>
          <a:bodyPr vert="horz" wrap="square" lIns="0" tIns="0" rIns="0" bIns="0" rtlCol="0">
            <a:spAutoFit/>
          </a:bodyPr>
          <a:lstStyle/>
          <a:p>
            <a:pPr marR="5080" algn="r">
              <a:lnSpc>
                <a:spcPct val="100000"/>
              </a:lnSpc>
            </a:pPr>
            <a:r>
              <a:rPr sz="1200" i="1" spc="-25" dirty="0">
                <a:solidFill>
                  <a:srgbClr val="FFFFFF"/>
                </a:solidFill>
                <a:latin typeface="Calibri"/>
                <a:cs typeface="Calibri"/>
              </a:rPr>
              <a:t>Mr. </a:t>
            </a:r>
            <a:r>
              <a:rPr sz="1200" i="1" spc="10" dirty="0">
                <a:solidFill>
                  <a:srgbClr val="FFFFFF"/>
                </a:solidFill>
                <a:latin typeface="Calibri"/>
                <a:cs typeface="Calibri"/>
              </a:rPr>
              <a:t>Tan </a:t>
            </a:r>
            <a:r>
              <a:rPr sz="1200" i="1" spc="-10" dirty="0">
                <a:solidFill>
                  <a:srgbClr val="FFFFFF"/>
                </a:solidFill>
                <a:latin typeface="Calibri"/>
                <a:cs typeface="Calibri"/>
              </a:rPr>
              <a:t>Sang Truong </a:t>
            </a:r>
            <a:r>
              <a:rPr sz="1200" i="1" spc="95" dirty="0">
                <a:solidFill>
                  <a:srgbClr val="FFFFFF"/>
                </a:solidFill>
                <a:latin typeface="Gill Sans MT"/>
                <a:cs typeface="Gill Sans MT"/>
              </a:rPr>
              <a:t>– </a:t>
            </a:r>
            <a:r>
              <a:rPr sz="1200" i="1" dirty="0">
                <a:solidFill>
                  <a:srgbClr val="FFFFFF"/>
                </a:solidFill>
                <a:latin typeface="Calibri"/>
                <a:cs typeface="Calibri"/>
              </a:rPr>
              <a:t>Former </a:t>
            </a:r>
            <a:r>
              <a:rPr sz="1200" i="1" spc="-5" dirty="0">
                <a:solidFill>
                  <a:srgbClr val="FFFFFF"/>
                </a:solidFill>
                <a:latin typeface="Calibri"/>
                <a:cs typeface="Calibri"/>
              </a:rPr>
              <a:t>President</a:t>
            </a:r>
            <a:r>
              <a:rPr sz="1200" i="1" spc="135" dirty="0">
                <a:solidFill>
                  <a:srgbClr val="FFFFFF"/>
                </a:solidFill>
                <a:latin typeface="Calibri"/>
                <a:cs typeface="Calibri"/>
              </a:rPr>
              <a:t> </a:t>
            </a:r>
            <a:r>
              <a:rPr sz="1200" i="1" spc="-5" dirty="0">
                <a:solidFill>
                  <a:srgbClr val="FFFFFF"/>
                </a:solidFill>
                <a:latin typeface="Calibri"/>
                <a:cs typeface="Calibri"/>
              </a:rPr>
              <a:t>of</a:t>
            </a:r>
            <a:endParaRPr sz="1200">
              <a:latin typeface="Calibri"/>
              <a:cs typeface="Calibri"/>
            </a:endParaRPr>
          </a:p>
          <a:p>
            <a:pPr marR="5080" algn="r">
              <a:lnSpc>
                <a:spcPct val="100000"/>
              </a:lnSpc>
            </a:pPr>
            <a:r>
              <a:rPr sz="1200" i="1" dirty="0">
                <a:solidFill>
                  <a:srgbClr val="FFFFFF"/>
                </a:solidFill>
                <a:latin typeface="Calibri"/>
                <a:cs typeface="Calibri"/>
              </a:rPr>
              <a:t>Vietnam</a:t>
            </a:r>
            <a:endParaRPr sz="1200">
              <a:latin typeface="Calibri"/>
              <a:cs typeface="Calibri"/>
            </a:endParaRPr>
          </a:p>
        </p:txBody>
      </p:sp>
      <p:sp>
        <p:nvSpPr>
          <p:cNvPr id="26" name="object 26"/>
          <p:cNvSpPr/>
          <p:nvPr/>
        </p:nvSpPr>
        <p:spPr>
          <a:xfrm>
            <a:off x="3653409" y="5415915"/>
            <a:ext cx="866775" cy="2540"/>
          </a:xfrm>
          <a:custGeom>
            <a:avLst/>
            <a:gdLst/>
            <a:ahLst/>
            <a:cxnLst/>
            <a:rect l="l" t="t" r="r" b="b"/>
            <a:pathLst>
              <a:path w="866775" h="2539">
                <a:moveTo>
                  <a:pt x="0" y="0"/>
                </a:moveTo>
                <a:lnTo>
                  <a:pt x="866393" y="2159"/>
                </a:lnTo>
              </a:path>
            </a:pathLst>
          </a:custGeom>
          <a:ln w="6350">
            <a:solidFill>
              <a:srgbClr val="FFFFFF"/>
            </a:solidFill>
          </a:ln>
        </p:spPr>
        <p:txBody>
          <a:bodyPr wrap="square" lIns="0" tIns="0" rIns="0" bIns="0" rtlCol="0"/>
          <a:lstStyle/>
          <a:p>
            <a:endParaRPr/>
          </a:p>
        </p:txBody>
      </p:sp>
      <p:sp>
        <p:nvSpPr>
          <p:cNvPr id="27" name="object 27"/>
          <p:cNvSpPr/>
          <p:nvPr/>
        </p:nvSpPr>
        <p:spPr>
          <a:xfrm>
            <a:off x="1379982" y="3998467"/>
            <a:ext cx="903693" cy="1199134"/>
          </a:xfrm>
          <a:prstGeom prst="rect">
            <a:avLst/>
          </a:prstGeom>
          <a:blipFill>
            <a:blip r:embed="rId4" cstate="print"/>
            <a:stretch>
              <a:fillRect/>
            </a:stretch>
          </a:blipFill>
        </p:spPr>
        <p:txBody>
          <a:bodyPr wrap="square" lIns="0" tIns="0" rIns="0" bIns="0" rtlCol="0"/>
          <a:lstStyle/>
          <a:p>
            <a:endParaRPr/>
          </a:p>
        </p:txBody>
      </p:sp>
      <p:sp>
        <p:nvSpPr>
          <p:cNvPr id="28" name="object 28"/>
          <p:cNvSpPr/>
          <p:nvPr/>
        </p:nvSpPr>
        <p:spPr>
          <a:xfrm>
            <a:off x="6520942" y="4536922"/>
            <a:ext cx="4098290" cy="1271905"/>
          </a:xfrm>
          <a:custGeom>
            <a:avLst/>
            <a:gdLst/>
            <a:ahLst/>
            <a:cxnLst/>
            <a:rect l="l" t="t" r="r" b="b"/>
            <a:pathLst>
              <a:path w="4098290" h="1271904">
                <a:moveTo>
                  <a:pt x="0" y="1271524"/>
                </a:moveTo>
                <a:lnTo>
                  <a:pt x="4097782" y="1271524"/>
                </a:lnTo>
                <a:lnTo>
                  <a:pt x="4097782" y="0"/>
                </a:lnTo>
                <a:lnTo>
                  <a:pt x="0" y="0"/>
                </a:lnTo>
                <a:lnTo>
                  <a:pt x="0" y="1271524"/>
                </a:lnTo>
                <a:close/>
              </a:path>
            </a:pathLst>
          </a:custGeom>
          <a:solidFill>
            <a:srgbClr val="037DF3">
              <a:alpha val="36077"/>
            </a:srgbClr>
          </a:solidFill>
        </p:spPr>
        <p:txBody>
          <a:bodyPr wrap="square" lIns="0" tIns="0" rIns="0" bIns="0" rtlCol="0"/>
          <a:lstStyle/>
          <a:p>
            <a:endParaRPr/>
          </a:p>
        </p:txBody>
      </p:sp>
      <p:sp>
        <p:nvSpPr>
          <p:cNvPr id="29" name="object 29"/>
          <p:cNvSpPr/>
          <p:nvPr/>
        </p:nvSpPr>
        <p:spPr>
          <a:xfrm>
            <a:off x="6149975" y="3978668"/>
            <a:ext cx="905255" cy="1220330"/>
          </a:xfrm>
          <a:prstGeom prst="rect">
            <a:avLst/>
          </a:prstGeom>
          <a:blipFill>
            <a:blip r:embed="rId5" cstate="print"/>
            <a:stretch>
              <a:fillRect/>
            </a:stretch>
          </a:blipFill>
        </p:spPr>
        <p:txBody>
          <a:bodyPr wrap="square" lIns="0" tIns="0" rIns="0" bIns="0" rtlCol="0"/>
          <a:lstStyle/>
          <a:p>
            <a:endParaRPr/>
          </a:p>
        </p:txBody>
      </p:sp>
      <p:sp>
        <p:nvSpPr>
          <p:cNvPr id="30" name="object 30"/>
          <p:cNvSpPr/>
          <p:nvPr/>
        </p:nvSpPr>
        <p:spPr>
          <a:xfrm>
            <a:off x="8258302" y="5415915"/>
            <a:ext cx="866775" cy="2540"/>
          </a:xfrm>
          <a:custGeom>
            <a:avLst/>
            <a:gdLst/>
            <a:ahLst/>
            <a:cxnLst/>
            <a:rect l="l" t="t" r="r" b="b"/>
            <a:pathLst>
              <a:path w="866775" h="2539">
                <a:moveTo>
                  <a:pt x="0" y="0"/>
                </a:moveTo>
                <a:lnTo>
                  <a:pt x="866394" y="2159"/>
                </a:lnTo>
              </a:path>
            </a:pathLst>
          </a:custGeom>
          <a:ln w="6350">
            <a:solidFill>
              <a:srgbClr val="FFFFFF"/>
            </a:solidFill>
          </a:ln>
        </p:spPr>
        <p:txBody>
          <a:bodyPr wrap="square" lIns="0" tIns="0" rIns="0" bIns="0" rtlCol="0"/>
          <a:lstStyle/>
          <a:p>
            <a:endParaRPr/>
          </a:p>
        </p:txBody>
      </p:sp>
      <p:sp>
        <p:nvSpPr>
          <p:cNvPr id="31" name="object 31"/>
          <p:cNvSpPr txBox="1"/>
          <p:nvPr/>
        </p:nvSpPr>
        <p:spPr>
          <a:xfrm>
            <a:off x="6520942" y="4536922"/>
            <a:ext cx="4098290" cy="1271905"/>
          </a:xfrm>
          <a:prstGeom prst="rect">
            <a:avLst/>
          </a:prstGeom>
        </p:spPr>
        <p:txBody>
          <a:bodyPr vert="horz" wrap="square" lIns="0" tIns="3175" rIns="0" bIns="0" rtlCol="0">
            <a:spAutoFit/>
          </a:bodyPr>
          <a:lstStyle/>
          <a:p>
            <a:pPr>
              <a:lnSpc>
                <a:spcPct val="100000"/>
              </a:lnSpc>
              <a:spcBef>
                <a:spcPts val="25"/>
              </a:spcBef>
            </a:pPr>
            <a:endParaRPr sz="1800">
              <a:latin typeface="Times New Roman"/>
              <a:cs typeface="Times New Roman"/>
            </a:endParaRPr>
          </a:p>
          <a:p>
            <a:pPr marL="703580" marR="149860" indent="22860">
              <a:lnSpc>
                <a:spcPct val="100000"/>
              </a:lnSpc>
              <a:spcBef>
                <a:spcPts val="5"/>
              </a:spcBef>
            </a:pPr>
            <a:r>
              <a:rPr sz="1400" i="1" spc="-15" dirty="0">
                <a:solidFill>
                  <a:srgbClr val="FFFFFF"/>
                </a:solidFill>
                <a:latin typeface="Calibri"/>
                <a:cs typeface="Calibri"/>
              </a:rPr>
              <a:t>“Making </a:t>
            </a:r>
            <a:r>
              <a:rPr sz="1400" i="1" spc="70" dirty="0">
                <a:solidFill>
                  <a:srgbClr val="FFFFFF"/>
                </a:solidFill>
                <a:latin typeface="Calibri"/>
                <a:cs typeface="Calibri"/>
              </a:rPr>
              <a:t>SDGs </a:t>
            </a:r>
            <a:r>
              <a:rPr sz="1400" i="1" spc="15" dirty="0">
                <a:solidFill>
                  <a:srgbClr val="FFFFFF"/>
                </a:solidFill>
                <a:latin typeface="Calibri"/>
                <a:cs typeface="Calibri"/>
              </a:rPr>
              <a:t>come </a:t>
            </a:r>
            <a:r>
              <a:rPr sz="1400" i="1" spc="10" dirty="0">
                <a:solidFill>
                  <a:srgbClr val="FFFFFF"/>
                </a:solidFill>
                <a:latin typeface="Calibri"/>
                <a:cs typeface="Calibri"/>
              </a:rPr>
              <a:t>true </a:t>
            </a:r>
            <a:r>
              <a:rPr sz="1400" i="1" spc="5" dirty="0">
                <a:solidFill>
                  <a:srgbClr val="FFFFFF"/>
                </a:solidFill>
                <a:latin typeface="Calibri"/>
                <a:cs typeface="Calibri"/>
              </a:rPr>
              <a:t>is </a:t>
            </a:r>
            <a:r>
              <a:rPr sz="1400" i="1" spc="20" dirty="0">
                <a:solidFill>
                  <a:srgbClr val="FFFFFF"/>
                </a:solidFill>
                <a:latin typeface="Calibri"/>
                <a:cs typeface="Calibri"/>
              </a:rPr>
              <a:t>not </a:t>
            </a:r>
            <a:r>
              <a:rPr sz="1400" i="1" spc="15" dirty="0">
                <a:solidFill>
                  <a:srgbClr val="FFFFFF"/>
                </a:solidFill>
                <a:latin typeface="Calibri"/>
                <a:cs typeface="Calibri"/>
              </a:rPr>
              <a:t>only </a:t>
            </a:r>
            <a:r>
              <a:rPr sz="1400" i="1" spc="-5" dirty="0">
                <a:solidFill>
                  <a:srgbClr val="FFFFFF"/>
                </a:solidFill>
                <a:latin typeface="Calibri"/>
                <a:cs typeface="Calibri"/>
              </a:rPr>
              <a:t>a </a:t>
            </a:r>
            <a:r>
              <a:rPr sz="1400" i="1" spc="15" dirty="0">
                <a:solidFill>
                  <a:srgbClr val="FFFFFF"/>
                </a:solidFill>
                <a:latin typeface="Calibri"/>
                <a:cs typeface="Calibri"/>
              </a:rPr>
              <a:t>duty,  </a:t>
            </a:r>
            <a:r>
              <a:rPr sz="1400" i="1" spc="20" dirty="0">
                <a:solidFill>
                  <a:srgbClr val="FFFFFF"/>
                </a:solidFill>
                <a:latin typeface="Calibri"/>
                <a:cs typeface="Calibri"/>
              </a:rPr>
              <a:t>but </a:t>
            </a:r>
            <a:r>
              <a:rPr sz="1400" i="1" dirty="0">
                <a:solidFill>
                  <a:srgbClr val="FFFFFF"/>
                </a:solidFill>
                <a:latin typeface="Calibri"/>
                <a:cs typeface="Calibri"/>
              </a:rPr>
              <a:t>also </a:t>
            </a:r>
            <a:r>
              <a:rPr sz="1400" i="1" spc="-5" dirty="0">
                <a:solidFill>
                  <a:srgbClr val="FFFFFF"/>
                </a:solidFill>
                <a:latin typeface="Calibri"/>
                <a:cs typeface="Calibri"/>
              </a:rPr>
              <a:t>a great </a:t>
            </a:r>
            <a:r>
              <a:rPr sz="1400" i="1" spc="15" dirty="0">
                <a:solidFill>
                  <a:srgbClr val="FFFFFF"/>
                </a:solidFill>
                <a:latin typeface="Calibri"/>
                <a:cs typeface="Calibri"/>
              </a:rPr>
              <a:t>opportunity </a:t>
            </a:r>
            <a:r>
              <a:rPr sz="1400" i="1" spc="5" dirty="0">
                <a:solidFill>
                  <a:srgbClr val="FFFFFF"/>
                </a:solidFill>
                <a:latin typeface="Calibri"/>
                <a:cs typeface="Calibri"/>
              </a:rPr>
              <a:t>for</a:t>
            </a:r>
            <a:r>
              <a:rPr sz="1400" i="1" spc="-40" dirty="0">
                <a:solidFill>
                  <a:srgbClr val="FFFFFF"/>
                </a:solidFill>
                <a:latin typeface="Calibri"/>
                <a:cs typeface="Calibri"/>
              </a:rPr>
              <a:t> </a:t>
            </a:r>
            <a:r>
              <a:rPr sz="1400" i="1" dirty="0">
                <a:solidFill>
                  <a:srgbClr val="FFFFFF"/>
                </a:solidFill>
                <a:latin typeface="Calibri"/>
                <a:cs typeface="Calibri"/>
              </a:rPr>
              <a:t>businesses.”</a:t>
            </a:r>
            <a:endParaRPr sz="1400">
              <a:latin typeface="Calibri"/>
              <a:cs typeface="Calibri"/>
            </a:endParaRPr>
          </a:p>
          <a:p>
            <a:pPr>
              <a:lnSpc>
                <a:spcPct val="100000"/>
              </a:lnSpc>
              <a:spcBef>
                <a:spcPts val="50"/>
              </a:spcBef>
            </a:pPr>
            <a:endParaRPr sz="1750">
              <a:latin typeface="Times New Roman"/>
              <a:cs typeface="Times New Roman"/>
            </a:endParaRPr>
          </a:p>
          <a:p>
            <a:pPr marL="234315">
              <a:lnSpc>
                <a:spcPct val="100000"/>
              </a:lnSpc>
            </a:pPr>
            <a:r>
              <a:rPr sz="1200" i="1" spc="-25" dirty="0">
                <a:solidFill>
                  <a:srgbClr val="FFFFFF"/>
                </a:solidFill>
                <a:latin typeface="Calibri"/>
                <a:cs typeface="Calibri"/>
              </a:rPr>
              <a:t>Mr. </a:t>
            </a:r>
            <a:r>
              <a:rPr sz="1200" i="1" dirty="0">
                <a:solidFill>
                  <a:srgbClr val="FFFFFF"/>
                </a:solidFill>
                <a:latin typeface="Calibri"/>
                <a:cs typeface="Calibri"/>
              </a:rPr>
              <a:t>Quang </a:t>
            </a:r>
            <a:r>
              <a:rPr sz="1200" i="1" spc="5" dirty="0">
                <a:solidFill>
                  <a:srgbClr val="FFFFFF"/>
                </a:solidFill>
                <a:latin typeface="Calibri"/>
                <a:cs typeface="Calibri"/>
              </a:rPr>
              <a:t>Vinh </a:t>
            </a:r>
            <a:r>
              <a:rPr sz="1200" i="1" spc="15" dirty="0">
                <a:solidFill>
                  <a:srgbClr val="FFFFFF"/>
                </a:solidFill>
                <a:latin typeface="Calibri"/>
                <a:cs typeface="Calibri"/>
              </a:rPr>
              <a:t>Nguyen</a:t>
            </a:r>
            <a:r>
              <a:rPr sz="1200" i="1" spc="15" dirty="0">
                <a:solidFill>
                  <a:srgbClr val="FFFFFF"/>
                </a:solidFill>
                <a:latin typeface="Gill Sans MT"/>
                <a:cs typeface="Gill Sans MT"/>
              </a:rPr>
              <a:t>– </a:t>
            </a:r>
            <a:r>
              <a:rPr sz="1200" i="1" spc="20" dirty="0">
                <a:solidFill>
                  <a:srgbClr val="FFFFFF"/>
                </a:solidFill>
                <a:latin typeface="Calibri"/>
                <a:cs typeface="Calibri"/>
              </a:rPr>
              <a:t>Deputy </a:t>
            </a:r>
            <a:r>
              <a:rPr sz="1200" i="1" spc="-5" dirty="0">
                <a:solidFill>
                  <a:srgbClr val="FFFFFF"/>
                </a:solidFill>
                <a:latin typeface="Calibri"/>
                <a:cs typeface="Calibri"/>
              </a:rPr>
              <a:t>General </a:t>
            </a:r>
            <a:r>
              <a:rPr sz="1200" i="1" spc="5" dirty="0">
                <a:solidFill>
                  <a:srgbClr val="FFFFFF"/>
                </a:solidFill>
                <a:latin typeface="Calibri"/>
                <a:cs typeface="Calibri"/>
              </a:rPr>
              <a:t>Secretary </a:t>
            </a:r>
            <a:r>
              <a:rPr sz="1200" i="1" spc="-5" dirty="0">
                <a:solidFill>
                  <a:srgbClr val="FFFFFF"/>
                </a:solidFill>
                <a:latin typeface="Calibri"/>
                <a:cs typeface="Calibri"/>
              </a:rPr>
              <a:t>of</a:t>
            </a:r>
            <a:r>
              <a:rPr sz="1200" i="1" spc="180" dirty="0">
                <a:solidFill>
                  <a:srgbClr val="FFFFFF"/>
                </a:solidFill>
                <a:latin typeface="Calibri"/>
                <a:cs typeface="Calibri"/>
              </a:rPr>
              <a:t> </a:t>
            </a:r>
            <a:r>
              <a:rPr sz="1200" i="1" spc="70" dirty="0">
                <a:solidFill>
                  <a:srgbClr val="FFFFFF"/>
                </a:solidFill>
                <a:latin typeface="Calibri"/>
                <a:cs typeface="Calibri"/>
              </a:rPr>
              <a:t>VCCI</a:t>
            </a:r>
            <a:endParaRPr sz="120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0" y="400024"/>
            <a:ext cx="3011805" cy="646430"/>
          </a:xfrm>
          <a:prstGeom prst="rect">
            <a:avLst/>
          </a:prstGeom>
        </p:spPr>
        <p:txBody>
          <a:bodyPr vert="horz" wrap="square" lIns="0" tIns="39370" rIns="0" bIns="0" rtlCol="0">
            <a:spAutoFit/>
          </a:bodyPr>
          <a:lstStyle/>
          <a:p>
            <a:pPr marL="644525">
              <a:lnSpc>
                <a:spcPct val="100000"/>
              </a:lnSpc>
              <a:spcBef>
                <a:spcPts val="310"/>
              </a:spcBef>
            </a:pPr>
            <a:r>
              <a:rPr sz="3600" i="1" spc="85" dirty="0">
                <a:solidFill>
                  <a:srgbClr val="FFFFFF"/>
                </a:solidFill>
                <a:latin typeface="Calibri"/>
                <a:cs typeface="Calibri"/>
              </a:rPr>
              <a:t>About</a:t>
            </a:r>
            <a:r>
              <a:rPr sz="3600" i="1" spc="-75" dirty="0">
                <a:solidFill>
                  <a:srgbClr val="FFFFFF"/>
                </a:solidFill>
                <a:latin typeface="Calibri"/>
                <a:cs typeface="Calibri"/>
              </a:rPr>
              <a:t> </a:t>
            </a:r>
            <a:r>
              <a:rPr sz="3600" i="1" spc="55" dirty="0">
                <a:solidFill>
                  <a:srgbClr val="FFFFFF"/>
                </a:solidFill>
                <a:latin typeface="Calibri"/>
                <a:cs typeface="Calibri"/>
              </a:rPr>
              <a:t>us</a:t>
            </a:r>
            <a:endParaRPr sz="3600">
              <a:latin typeface="Calibri"/>
              <a:cs typeface="Calibri"/>
            </a:endParaRPr>
          </a:p>
        </p:txBody>
      </p:sp>
      <p:sp>
        <p:nvSpPr>
          <p:cNvPr id="4" name="object 4"/>
          <p:cNvSpPr txBox="1"/>
          <p:nvPr/>
        </p:nvSpPr>
        <p:spPr>
          <a:xfrm>
            <a:off x="0" y="400024"/>
            <a:ext cx="4481830" cy="646430"/>
          </a:xfrm>
          <a:prstGeom prst="rect">
            <a:avLst/>
          </a:prstGeom>
        </p:spPr>
        <p:txBody>
          <a:bodyPr vert="horz" wrap="square" lIns="0" tIns="39370" rIns="0" bIns="0" rtlCol="0">
            <a:spAutoFit/>
          </a:bodyPr>
          <a:lstStyle/>
          <a:p>
            <a:pPr marL="644525">
              <a:lnSpc>
                <a:spcPct val="100000"/>
              </a:lnSpc>
              <a:spcBef>
                <a:spcPts val="310"/>
              </a:spcBef>
            </a:pPr>
            <a:r>
              <a:rPr sz="3600" i="1" spc="85" dirty="0">
                <a:solidFill>
                  <a:srgbClr val="FFFFFF"/>
                </a:solidFill>
                <a:latin typeface="Calibri"/>
                <a:cs typeface="Calibri"/>
              </a:rPr>
              <a:t>About</a:t>
            </a:r>
            <a:r>
              <a:rPr sz="3600" i="1" spc="-75" dirty="0">
                <a:solidFill>
                  <a:srgbClr val="FFFFFF"/>
                </a:solidFill>
                <a:latin typeface="Calibri"/>
                <a:cs typeface="Calibri"/>
              </a:rPr>
              <a:t> </a:t>
            </a:r>
            <a:r>
              <a:rPr sz="3600" i="1" spc="55" dirty="0">
                <a:solidFill>
                  <a:srgbClr val="FFFFFF"/>
                </a:solidFill>
                <a:latin typeface="Calibri"/>
                <a:cs typeface="Calibri"/>
              </a:rPr>
              <a:t>us</a:t>
            </a:r>
            <a:endParaRPr sz="3600">
              <a:latin typeface="Calibri"/>
              <a:cs typeface="Calibri"/>
            </a:endParaRPr>
          </a:p>
        </p:txBody>
      </p:sp>
      <p:sp>
        <p:nvSpPr>
          <p:cNvPr id="5" name="object 5"/>
          <p:cNvSpPr/>
          <p:nvPr/>
        </p:nvSpPr>
        <p:spPr>
          <a:xfrm>
            <a:off x="0" y="400024"/>
            <a:ext cx="4481830" cy="646430"/>
          </a:xfrm>
          <a:custGeom>
            <a:avLst/>
            <a:gdLst/>
            <a:ahLst/>
            <a:cxnLst/>
            <a:rect l="l" t="t" r="r" b="b"/>
            <a:pathLst>
              <a:path w="4481830" h="646430">
                <a:moveTo>
                  <a:pt x="0" y="646328"/>
                </a:moveTo>
                <a:lnTo>
                  <a:pt x="4481802" y="646328"/>
                </a:lnTo>
                <a:lnTo>
                  <a:pt x="4481802" y="0"/>
                </a:lnTo>
                <a:lnTo>
                  <a:pt x="0" y="0"/>
                </a:lnTo>
                <a:lnTo>
                  <a:pt x="0" y="646328"/>
                </a:lnTo>
                <a:close/>
              </a:path>
            </a:pathLst>
          </a:custGeom>
          <a:solidFill>
            <a:srgbClr val="037DF3"/>
          </a:solid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53670">
              <a:lnSpc>
                <a:spcPct val="100000"/>
              </a:lnSpc>
            </a:pPr>
            <a:r>
              <a:rPr sz="3600" spc="85" dirty="0"/>
              <a:t>About </a:t>
            </a:r>
            <a:r>
              <a:rPr sz="3600" spc="190" dirty="0"/>
              <a:t>SDGs </a:t>
            </a:r>
            <a:r>
              <a:rPr sz="3600" spc="-80" dirty="0"/>
              <a:t>&amp;</a:t>
            </a:r>
            <a:r>
              <a:rPr sz="3600" spc="-315" dirty="0"/>
              <a:t> </a:t>
            </a:r>
            <a:r>
              <a:rPr sz="3600" spc="120" dirty="0"/>
              <a:t>Youth</a:t>
            </a:r>
            <a:endParaRPr sz="3600"/>
          </a:p>
        </p:txBody>
      </p:sp>
      <p:sp>
        <p:nvSpPr>
          <p:cNvPr id="7" name="object 7"/>
          <p:cNvSpPr/>
          <p:nvPr/>
        </p:nvSpPr>
        <p:spPr>
          <a:xfrm>
            <a:off x="4277105" y="0"/>
            <a:ext cx="7914894" cy="158813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0226802" y="1729714"/>
            <a:ext cx="1965325" cy="462280"/>
          </a:xfrm>
          <a:custGeom>
            <a:avLst/>
            <a:gdLst/>
            <a:ahLst/>
            <a:cxnLst/>
            <a:rect l="l" t="t" r="r" b="b"/>
            <a:pathLst>
              <a:path w="1965325" h="462280">
                <a:moveTo>
                  <a:pt x="0" y="461670"/>
                </a:moveTo>
                <a:lnTo>
                  <a:pt x="1965198" y="461670"/>
                </a:lnTo>
                <a:lnTo>
                  <a:pt x="1965198" y="0"/>
                </a:lnTo>
                <a:lnTo>
                  <a:pt x="0" y="0"/>
                </a:lnTo>
                <a:lnTo>
                  <a:pt x="0" y="461670"/>
                </a:lnTo>
                <a:close/>
              </a:path>
            </a:pathLst>
          </a:custGeom>
          <a:solidFill>
            <a:srgbClr val="037DF3"/>
          </a:solidFill>
        </p:spPr>
        <p:txBody>
          <a:bodyPr wrap="square" lIns="0" tIns="0" rIns="0" bIns="0" rtlCol="0"/>
          <a:lstStyle/>
          <a:p>
            <a:endParaRPr/>
          </a:p>
        </p:txBody>
      </p:sp>
      <p:sp>
        <p:nvSpPr>
          <p:cNvPr id="9" name="object 9"/>
          <p:cNvSpPr txBox="1"/>
          <p:nvPr/>
        </p:nvSpPr>
        <p:spPr>
          <a:xfrm>
            <a:off x="10411206" y="1771141"/>
            <a:ext cx="1599565" cy="372110"/>
          </a:xfrm>
          <a:prstGeom prst="rect">
            <a:avLst/>
          </a:prstGeom>
        </p:spPr>
        <p:txBody>
          <a:bodyPr vert="horz" wrap="square" lIns="0" tIns="0" rIns="0" bIns="0" rtlCol="0">
            <a:spAutoFit/>
          </a:bodyPr>
          <a:lstStyle/>
          <a:p>
            <a:pPr marL="12700">
              <a:lnSpc>
                <a:spcPct val="100000"/>
              </a:lnSpc>
            </a:pPr>
            <a:r>
              <a:rPr sz="2400" i="1" spc="95" dirty="0">
                <a:solidFill>
                  <a:srgbClr val="FFFFFF"/>
                </a:solidFill>
                <a:latin typeface="Calibri"/>
                <a:cs typeface="Calibri"/>
              </a:rPr>
              <a:t>Why</a:t>
            </a:r>
            <a:r>
              <a:rPr sz="2400" i="1" spc="-90" dirty="0">
                <a:solidFill>
                  <a:srgbClr val="FFFFFF"/>
                </a:solidFill>
                <a:latin typeface="Calibri"/>
                <a:cs typeface="Calibri"/>
              </a:rPr>
              <a:t> </a:t>
            </a:r>
            <a:r>
              <a:rPr sz="2400" i="1" spc="50" dirty="0">
                <a:solidFill>
                  <a:srgbClr val="FFFFFF"/>
                </a:solidFill>
                <a:latin typeface="Calibri"/>
                <a:cs typeface="Calibri"/>
              </a:rPr>
              <a:t>Youth?</a:t>
            </a:r>
            <a:endParaRPr sz="2400">
              <a:latin typeface="Calibri"/>
              <a:cs typeface="Calibri"/>
            </a:endParaRPr>
          </a:p>
        </p:txBody>
      </p:sp>
      <p:sp>
        <p:nvSpPr>
          <p:cNvPr id="10" name="object 10"/>
          <p:cNvSpPr/>
          <p:nvPr/>
        </p:nvSpPr>
        <p:spPr>
          <a:xfrm>
            <a:off x="1222616" y="5278437"/>
            <a:ext cx="10589895" cy="1075055"/>
          </a:xfrm>
          <a:custGeom>
            <a:avLst/>
            <a:gdLst/>
            <a:ahLst/>
            <a:cxnLst/>
            <a:rect l="l" t="t" r="r" b="b"/>
            <a:pathLst>
              <a:path w="10589895" h="1075054">
                <a:moveTo>
                  <a:pt x="0" y="1074940"/>
                </a:moveTo>
                <a:lnTo>
                  <a:pt x="10589768" y="1074940"/>
                </a:lnTo>
                <a:lnTo>
                  <a:pt x="10589768" y="0"/>
                </a:lnTo>
                <a:lnTo>
                  <a:pt x="0" y="0"/>
                </a:lnTo>
                <a:lnTo>
                  <a:pt x="0" y="1074940"/>
                </a:lnTo>
                <a:close/>
              </a:path>
            </a:pathLst>
          </a:custGeom>
          <a:solidFill>
            <a:srgbClr val="037DF3">
              <a:alpha val="36077"/>
            </a:srgbClr>
          </a:solidFill>
        </p:spPr>
        <p:txBody>
          <a:bodyPr wrap="square" lIns="0" tIns="0" rIns="0" bIns="0" rtlCol="0"/>
          <a:lstStyle/>
          <a:p>
            <a:endParaRPr/>
          </a:p>
        </p:txBody>
      </p:sp>
      <p:sp>
        <p:nvSpPr>
          <p:cNvPr id="11" name="object 11"/>
          <p:cNvSpPr/>
          <p:nvPr/>
        </p:nvSpPr>
        <p:spPr>
          <a:xfrm>
            <a:off x="5717666" y="5923000"/>
            <a:ext cx="5829300" cy="2540"/>
          </a:xfrm>
          <a:custGeom>
            <a:avLst/>
            <a:gdLst/>
            <a:ahLst/>
            <a:cxnLst/>
            <a:rect l="l" t="t" r="r" b="b"/>
            <a:pathLst>
              <a:path w="5829300" h="2539">
                <a:moveTo>
                  <a:pt x="0" y="0"/>
                </a:moveTo>
                <a:lnTo>
                  <a:pt x="5829300" y="2146"/>
                </a:lnTo>
              </a:path>
            </a:pathLst>
          </a:custGeom>
          <a:ln w="6349">
            <a:solidFill>
              <a:srgbClr val="FFFFFF"/>
            </a:solidFill>
          </a:ln>
        </p:spPr>
        <p:txBody>
          <a:bodyPr wrap="square" lIns="0" tIns="0" rIns="0" bIns="0" rtlCol="0"/>
          <a:lstStyle/>
          <a:p>
            <a:endParaRPr/>
          </a:p>
        </p:txBody>
      </p:sp>
      <p:sp>
        <p:nvSpPr>
          <p:cNvPr id="12" name="object 12"/>
          <p:cNvSpPr/>
          <p:nvPr/>
        </p:nvSpPr>
        <p:spPr>
          <a:xfrm>
            <a:off x="726935" y="4520133"/>
            <a:ext cx="1273683" cy="1504950"/>
          </a:xfrm>
          <a:prstGeom prst="rect">
            <a:avLst/>
          </a:prstGeom>
          <a:blipFill>
            <a:blip r:embed="rId4" cstate="print"/>
            <a:stretch>
              <a:fillRect/>
            </a:stretch>
          </a:blipFill>
        </p:spPr>
        <p:txBody>
          <a:bodyPr wrap="square" lIns="0" tIns="0" rIns="0" bIns="0" rtlCol="0"/>
          <a:lstStyle/>
          <a:p>
            <a:endParaRPr/>
          </a:p>
        </p:txBody>
      </p:sp>
      <p:sp>
        <p:nvSpPr>
          <p:cNvPr id="13" name="object 13"/>
          <p:cNvSpPr txBox="1"/>
          <p:nvPr/>
        </p:nvSpPr>
        <p:spPr>
          <a:xfrm>
            <a:off x="2145283" y="5387847"/>
            <a:ext cx="9491345" cy="1028065"/>
          </a:xfrm>
          <a:prstGeom prst="rect">
            <a:avLst/>
          </a:prstGeom>
        </p:spPr>
        <p:txBody>
          <a:bodyPr vert="horz" wrap="square" lIns="0" tIns="0" rIns="0" bIns="0" rtlCol="0">
            <a:spAutoFit/>
          </a:bodyPr>
          <a:lstStyle/>
          <a:p>
            <a:pPr marR="8255" algn="r">
              <a:lnSpc>
                <a:spcPct val="100000"/>
              </a:lnSpc>
            </a:pPr>
            <a:r>
              <a:rPr sz="1400" i="1" spc="5" dirty="0">
                <a:solidFill>
                  <a:srgbClr val="FFFFFF"/>
                </a:solidFill>
                <a:latin typeface="Calibri"/>
                <a:cs typeface="Calibri"/>
              </a:rPr>
              <a:t>“When we </a:t>
            </a:r>
            <a:r>
              <a:rPr sz="1400" i="1" spc="20" dirty="0">
                <a:solidFill>
                  <a:srgbClr val="FFFFFF"/>
                </a:solidFill>
                <a:latin typeface="Calibri"/>
                <a:cs typeface="Calibri"/>
              </a:rPr>
              <a:t>invest </a:t>
            </a:r>
            <a:r>
              <a:rPr sz="1400" i="1" spc="10" dirty="0">
                <a:solidFill>
                  <a:srgbClr val="FFFFFF"/>
                </a:solidFill>
                <a:latin typeface="Calibri"/>
                <a:cs typeface="Calibri"/>
              </a:rPr>
              <a:t>in youth, </a:t>
            </a:r>
            <a:r>
              <a:rPr sz="1400" i="1" spc="20" dirty="0">
                <a:solidFill>
                  <a:srgbClr val="FFFFFF"/>
                </a:solidFill>
                <a:latin typeface="Calibri"/>
                <a:cs typeface="Calibri"/>
              </a:rPr>
              <a:t>they </a:t>
            </a:r>
            <a:r>
              <a:rPr sz="1400" i="1" spc="25" dirty="0">
                <a:solidFill>
                  <a:srgbClr val="FFFFFF"/>
                </a:solidFill>
                <a:latin typeface="Calibri"/>
                <a:cs typeface="Calibri"/>
              </a:rPr>
              <a:t>can </a:t>
            </a:r>
            <a:r>
              <a:rPr sz="1400" i="1" spc="15" dirty="0">
                <a:solidFill>
                  <a:srgbClr val="FFFFFF"/>
                </a:solidFill>
                <a:latin typeface="Calibri"/>
                <a:cs typeface="Calibri"/>
              </a:rPr>
              <a:t>contribute </a:t>
            </a:r>
            <a:r>
              <a:rPr sz="1400" i="1" spc="10" dirty="0">
                <a:solidFill>
                  <a:srgbClr val="FFFFFF"/>
                </a:solidFill>
                <a:latin typeface="Calibri"/>
                <a:cs typeface="Calibri"/>
              </a:rPr>
              <a:t>to new </a:t>
            </a:r>
            <a:r>
              <a:rPr sz="1400" i="1" dirty="0">
                <a:solidFill>
                  <a:srgbClr val="FFFFFF"/>
                </a:solidFill>
                <a:latin typeface="Calibri"/>
                <a:cs typeface="Calibri"/>
              </a:rPr>
              <a:t>markets, </a:t>
            </a:r>
            <a:r>
              <a:rPr sz="1400" i="1" spc="20" dirty="0">
                <a:solidFill>
                  <a:srgbClr val="FFFFFF"/>
                </a:solidFill>
                <a:latin typeface="Calibri"/>
                <a:cs typeface="Calibri"/>
              </a:rPr>
              <a:t>decent </a:t>
            </a:r>
            <a:r>
              <a:rPr sz="1400" i="1" dirty="0">
                <a:solidFill>
                  <a:srgbClr val="FFFFFF"/>
                </a:solidFill>
                <a:latin typeface="Calibri"/>
                <a:cs typeface="Calibri"/>
              </a:rPr>
              <a:t>jobs, fair trade, </a:t>
            </a:r>
            <a:r>
              <a:rPr sz="1400" i="1" spc="10" dirty="0">
                <a:solidFill>
                  <a:srgbClr val="FFFFFF"/>
                </a:solidFill>
                <a:latin typeface="Calibri"/>
                <a:cs typeface="Calibri"/>
              </a:rPr>
              <a:t>sustainable </a:t>
            </a:r>
            <a:r>
              <a:rPr sz="1400" i="1" dirty="0">
                <a:solidFill>
                  <a:srgbClr val="FFFFFF"/>
                </a:solidFill>
                <a:latin typeface="Calibri"/>
                <a:cs typeface="Calibri"/>
              </a:rPr>
              <a:t>housing, </a:t>
            </a:r>
            <a:r>
              <a:rPr sz="1400" i="1" spc="10" dirty="0">
                <a:solidFill>
                  <a:srgbClr val="FFFFFF"/>
                </a:solidFill>
                <a:latin typeface="Calibri"/>
                <a:cs typeface="Calibri"/>
              </a:rPr>
              <a:t>sustainable</a:t>
            </a:r>
            <a:r>
              <a:rPr sz="1400" i="1" spc="-75" dirty="0">
                <a:solidFill>
                  <a:srgbClr val="FFFFFF"/>
                </a:solidFill>
                <a:latin typeface="Calibri"/>
                <a:cs typeface="Calibri"/>
              </a:rPr>
              <a:t> </a:t>
            </a:r>
            <a:r>
              <a:rPr sz="1400" i="1" spc="10" dirty="0">
                <a:solidFill>
                  <a:srgbClr val="FFFFFF"/>
                </a:solidFill>
                <a:latin typeface="Calibri"/>
                <a:cs typeface="Calibri"/>
              </a:rPr>
              <a:t>transport</a:t>
            </a:r>
            <a:endParaRPr sz="1400">
              <a:latin typeface="Calibri"/>
              <a:cs typeface="Calibri"/>
            </a:endParaRPr>
          </a:p>
          <a:p>
            <a:pPr marR="5080" algn="r">
              <a:lnSpc>
                <a:spcPct val="100000"/>
              </a:lnSpc>
            </a:pPr>
            <a:r>
              <a:rPr sz="1400" i="1" spc="15" dirty="0">
                <a:solidFill>
                  <a:srgbClr val="FFFFFF"/>
                </a:solidFill>
                <a:latin typeface="Calibri"/>
                <a:cs typeface="Calibri"/>
              </a:rPr>
              <a:t>and </a:t>
            </a:r>
            <a:r>
              <a:rPr sz="1400" i="1" spc="5" dirty="0">
                <a:solidFill>
                  <a:srgbClr val="FFFFFF"/>
                </a:solidFill>
                <a:latin typeface="Calibri"/>
                <a:cs typeface="Calibri"/>
              </a:rPr>
              <a:t>tourism, </a:t>
            </a:r>
            <a:r>
              <a:rPr sz="1400" i="1" spc="15" dirty="0">
                <a:solidFill>
                  <a:srgbClr val="FFFFFF"/>
                </a:solidFill>
                <a:latin typeface="Calibri"/>
                <a:cs typeface="Calibri"/>
              </a:rPr>
              <a:t>and </a:t>
            </a:r>
            <a:r>
              <a:rPr sz="1400" i="1" dirty="0">
                <a:solidFill>
                  <a:srgbClr val="FFFFFF"/>
                </a:solidFill>
                <a:latin typeface="Calibri"/>
                <a:cs typeface="Calibri"/>
              </a:rPr>
              <a:t>more </a:t>
            </a:r>
            <a:r>
              <a:rPr sz="1400" i="1" spc="10" dirty="0">
                <a:solidFill>
                  <a:srgbClr val="FFFFFF"/>
                </a:solidFill>
                <a:latin typeface="Calibri"/>
                <a:cs typeface="Calibri"/>
              </a:rPr>
              <a:t>opportunities </a:t>
            </a:r>
            <a:r>
              <a:rPr sz="1400" i="1" spc="15" dirty="0">
                <a:solidFill>
                  <a:srgbClr val="FFFFFF"/>
                </a:solidFill>
                <a:latin typeface="Calibri"/>
                <a:cs typeface="Calibri"/>
              </a:rPr>
              <a:t>that </a:t>
            </a:r>
            <a:r>
              <a:rPr sz="1400" i="1" spc="10" dirty="0">
                <a:solidFill>
                  <a:srgbClr val="FFFFFF"/>
                </a:solidFill>
                <a:latin typeface="Calibri"/>
                <a:cs typeface="Calibri"/>
              </a:rPr>
              <a:t>benefit </a:t>
            </a:r>
            <a:r>
              <a:rPr sz="1400" i="1" spc="15" dirty="0">
                <a:solidFill>
                  <a:srgbClr val="FFFFFF"/>
                </a:solidFill>
                <a:latin typeface="Calibri"/>
                <a:cs typeface="Calibri"/>
              </a:rPr>
              <a:t>the </a:t>
            </a:r>
            <a:r>
              <a:rPr sz="1400" i="1" spc="10" dirty="0">
                <a:solidFill>
                  <a:srgbClr val="FFFFFF"/>
                </a:solidFill>
                <a:latin typeface="Calibri"/>
                <a:cs typeface="Calibri"/>
              </a:rPr>
              <a:t>planet </a:t>
            </a:r>
            <a:r>
              <a:rPr sz="1400" i="1" spc="15" dirty="0">
                <a:solidFill>
                  <a:srgbClr val="FFFFFF"/>
                </a:solidFill>
                <a:latin typeface="Calibri"/>
                <a:cs typeface="Calibri"/>
              </a:rPr>
              <a:t>and</a:t>
            </a:r>
            <a:r>
              <a:rPr sz="1400" i="1" spc="-140" dirty="0">
                <a:solidFill>
                  <a:srgbClr val="FFFFFF"/>
                </a:solidFill>
                <a:latin typeface="Calibri"/>
                <a:cs typeface="Calibri"/>
              </a:rPr>
              <a:t> </a:t>
            </a:r>
            <a:r>
              <a:rPr sz="1400" i="1" spc="-10" dirty="0">
                <a:solidFill>
                  <a:srgbClr val="FFFFFF"/>
                </a:solidFill>
                <a:latin typeface="Calibri"/>
                <a:cs typeface="Calibri"/>
              </a:rPr>
              <a:t>people.”</a:t>
            </a:r>
            <a:endParaRPr sz="1400">
              <a:latin typeface="Calibri"/>
              <a:cs typeface="Calibri"/>
            </a:endParaRPr>
          </a:p>
          <a:p>
            <a:pPr>
              <a:lnSpc>
                <a:spcPct val="100000"/>
              </a:lnSpc>
              <a:spcBef>
                <a:spcPts val="55"/>
              </a:spcBef>
            </a:pPr>
            <a:endParaRPr sz="1500">
              <a:latin typeface="Times New Roman"/>
              <a:cs typeface="Times New Roman"/>
            </a:endParaRPr>
          </a:p>
          <a:p>
            <a:pPr marR="25400" algn="r">
              <a:lnSpc>
                <a:spcPct val="100000"/>
              </a:lnSpc>
            </a:pPr>
            <a:r>
              <a:rPr sz="1200" i="1" spc="-25" dirty="0">
                <a:solidFill>
                  <a:srgbClr val="FFFFFF"/>
                </a:solidFill>
                <a:latin typeface="Calibri"/>
                <a:cs typeface="Calibri"/>
              </a:rPr>
              <a:t>Mr. </a:t>
            </a:r>
            <a:r>
              <a:rPr sz="1200" i="1" spc="10" dirty="0">
                <a:solidFill>
                  <a:srgbClr val="FFFFFF"/>
                </a:solidFill>
                <a:latin typeface="Calibri"/>
                <a:cs typeface="Calibri"/>
              </a:rPr>
              <a:t>Ban </a:t>
            </a:r>
            <a:r>
              <a:rPr sz="1200" i="1" spc="30" dirty="0">
                <a:solidFill>
                  <a:srgbClr val="FFFFFF"/>
                </a:solidFill>
                <a:latin typeface="Calibri"/>
                <a:cs typeface="Calibri"/>
              </a:rPr>
              <a:t>Ki </a:t>
            </a:r>
            <a:r>
              <a:rPr sz="1200" i="1" spc="-10" dirty="0">
                <a:solidFill>
                  <a:srgbClr val="FFFFFF"/>
                </a:solidFill>
                <a:latin typeface="Calibri"/>
                <a:cs typeface="Calibri"/>
              </a:rPr>
              <a:t>Moon </a:t>
            </a:r>
            <a:r>
              <a:rPr sz="1200" i="1" spc="95" dirty="0">
                <a:solidFill>
                  <a:srgbClr val="FFFFFF"/>
                </a:solidFill>
                <a:latin typeface="Gill Sans MT"/>
                <a:cs typeface="Gill Sans MT"/>
              </a:rPr>
              <a:t>– </a:t>
            </a:r>
            <a:r>
              <a:rPr sz="1200" i="1" spc="5" dirty="0">
                <a:solidFill>
                  <a:srgbClr val="FFFFFF"/>
                </a:solidFill>
                <a:latin typeface="Calibri"/>
                <a:cs typeface="Calibri"/>
              </a:rPr>
              <a:t>Secretary-General </a:t>
            </a:r>
            <a:r>
              <a:rPr sz="1200" i="1" spc="-5" dirty="0">
                <a:solidFill>
                  <a:srgbClr val="FFFFFF"/>
                </a:solidFill>
                <a:latin typeface="Calibri"/>
                <a:cs typeface="Calibri"/>
              </a:rPr>
              <a:t>of the</a:t>
            </a:r>
            <a:r>
              <a:rPr sz="1200" i="1" spc="75" dirty="0">
                <a:solidFill>
                  <a:srgbClr val="FFFFFF"/>
                </a:solidFill>
                <a:latin typeface="Calibri"/>
                <a:cs typeface="Calibri"/>
              </a:rPr>
              <a:t> </a:t>
            </a:r>
            <a:r>
              <a:rPr sz="1200" i="1" dirty="0">
                <a:solidFill>
                  <a:srgbClr val="FFFFFF"/>
                </a:solidFill>
                <a:latin typeface="Calibri"/>
                <a:cs typeface="Calibri"/>
              </a:rPr>
              <a:t>United</a:t>
            </a:r>
            <a:endParaRPr sz="1200">
              <a:latin typeface="Calibri"/>
              <a:cs typeface="Calibri"/>
            </a:endParaRPr>
          </a:p>
          <a:p>
            <a:pPr marR="24765" algn="r">
              <a:lnSpc>
                <a:spcPct val="100000"/>
              </a:lnSpc>
            </a:pPr>
            <a:r>
              <a:rPr sz="1200" i="1" spc="10" dirty="0">
                <a:solidFill>
                  <a:srgbClr val="FFFFFF"/>
                </a:solidFill>
                <a:latin typeface="Calibri"/>
                <a:cs typeface="Calibri"/>
              </a:rPr>
              <a:t>Nat</a:t>
            </a:r>
            <a:r>
              <a:rPr sz="1200" i="1" spc="-5" dirty="0">
                <a:solidFill>
                  <a:srgbClr val="FFFFFF"/>
                </a:solidFill>
                <a:latin typeface="Calibri"/>
                <a:cs typeface="Calibri"/>
              </a:rPr>
              <a:t>i</a:t>
            </a:r>
            <a:r>
              <a:rPr sz="1200" i="1" spc="-10" dirty="0">
                <a:solidFill>
                  <a:srgbClr val="FFFFFF"/>
                </a:solidFill>
                <a:latin typeface="Calibri"/>
                <a:cs typeface="Calibri"/>
              </a:rPr>
              <a:t>o</a:t>
            </a:r>
            <a:r>
              <a:rPr sz="1200" i="1" dirty="0">
                <a:solidFill>
                  <a:srgbClr val="FFFFFF"/>
                </a:solidFill>
                <a:latin typeface="Calibri"/>
                <a:cs typeface="Calibri"/>
              </a:rPr>
              <a:t>ns</a:t>
            </a:r>
            <a:endParaRPr sz="1200">
              <a:latin typeface="Calibri"/>
              <a:cs typeface="Calibri"/>
            </a:endParaRPr>
          </a:p>
        </p:txBody>
      </p:sp>
      <p:sp>
        <p:nvSpPr>
          <p:cNvPr id="14" name="object 14"/>
          <p:cNvSpPr txBox="1"/>
          <p:nvPr/>
        </p:nvSpPr>
        <p:spPr>
          <a:xfrm>
            <a:off x="719734" y="1697228"/>
            <a:ext cx="9295765" cy="495934"/>
          </a:xfrm>
          <a:prstGeom prst="rect">
            <a:avLst/>
          </a:prstGeom>
        </p:spPr>
        <p:txBody>
          <a:bodyPr vert="horz" wrap="square" lIns="0" tIns="0" rIns="0" bIns="0" rtlCol="0">
            <a:spAutoFit/>
          </a:bodyPr>
          <a:lstStyle/>
          <a:p>
            <a:pPr marL="12700">
              <a:lnSpc>
                <a:spcPct val="100000"/>
              </a:lnSpc>
            </a:pPr>
            <a:r>
              <a:rPr sz="1600" i="1" spc="35" dirty="0">
                <a:solidFill>
                  <a:srgbClr val="FFFFFF"/>
                </a:solidFill>
                <a:latin typeface="Calibri"/>
                <a:cs typeface="Calibri"/>
              </a:rPr>
              <a:t>Youth, </a:t>
            </a:r>
            <a:r>
              <a:rPr sz="1600" i="1" spc="10" dirty="0">
                <a:solidFill>
                  <a:srgbClr val="FFFFFF"/>
                </a:solidFill>
                <a:latin typeface="Calibri"/>
                <a:cs typeface="Calibri"/>
              </a:rPr>
              <a:t>according </a:t>
            </a:r>
            <a:r>
              <a:rPr sz="1600" i="1" spc="20" dirty="0">
                <a:solidFill>
                  <a:srgbClr val="FFFFFF"/>
                </a:solidFill>
                <a:latin typeface="Calibri"/>
                <a:cs typeface="Calibri"/>
              </a:rPr>
              <a:t>to </a:t>
            </a:r>
            <a:r>
              <a:rPr sz="1600" i="1" spc="25" dirty="0">
                <a:solidFill>
                  <a:srgbClr val="FFFFFF"/>
                </a:solidFill>
                <a:latin typeface="Calibri"/>
                <a:cs typeface="Calibri"/>
              </a:rPr>
              <a:t>United </a:t>
            </a:r>
            <a:r>
              <a:rPr sz="1600" i="1" spc="20" dirty="0">
                <a:solidFill>
                  <a:srgbClr val="FFFFFF"/>
                </a:solidFill>
                <a:latin typeface="Calibri"/>
                <a:cs typeface="Calibri"/>
              </a:rPr>
              <a:t>Nations, </a:t>
            </a:r>
            <a:r>
              <a:rPr sz="1600" i="1" spc="25" dirty="0">
                <a:solidFill>
                  <a:srgbClr val="FFFFFF"/>
                </a:solidFill>
                <a:latin typeface="Calibri"/>
                <a:cs typeface="Calibri"/>
              </a:rPr>
              <a:t>which </a:t>
            </a:r>
            <a:r>
              <a:rPr sz="1600" i="1" spc="10" dirty="0">
                <a:solidFill>
                  <a:srgbClr val="FFFFFF"/>
                </a:solidFill>
                <a:latin typeface="Calibri"/>
                <a:cs typeface="Calibri"/>
              </a:rPr>
              <a:t>has </a:t>
            </a:r>
            <a:r>
              <a:rPr sz="1600" i="1" spc="20" dirty="0">
                <a:solidFill>
                  <a:srgbClr val="FFFFFF"/>
                </a:solidFill>
                <a:latin typeface="Calibri"/>
                <a:cs typeface="Calibri"/>
              </a:rPr>
              <a:t>the </a:t>
            </a:r>
            <a:r>
              <a:rPr sz="1600" i="1" spc="10" dirty="0">
                <a:solidFill>
                  <a:srgbClr val="FFFFFF"/>
                </a:solidFill>
                <a:latin typeface="Calibri"/>
                <a:cs typeface="Calibri"/>
              </a:rPr>
              <a:t>population </a:t>
            </a:r>
            <a:r>
              <a:rPr sz="1600" i="1" spc="15" dirty="0">
                <a:solidFill>
                  <a:srgbClr val="FFFFFF"/>
                </a:solidFill>
                <a:latin typeface="Calibri"/>
                <a:cs typeface="Calibri"/>
              </a:rPr>
              <a:t>of </a:t>
            </a:r>
            <a:r>
              <a:rPr sz="1600" i="1" spc="65" dirty="0">
                <a:solidFill>
                  <a:srgbClr val="FFFFFF"/>
                </a:solidFill>
                <a:latin typeface="Calibri"/>
                <a:cs typeface="Calibri"/>
              </a:rPr>
              <a:t>1.8 </a:t>
            </a:r>
            <a:r>
              <a:rPr sz="1600" i="1" spc="5" dirty="0">
                <a:solidFill>
                  <a:srgbClr val="FFFFFF"/>
                </a:solidFill>
                <a:latin typeface="Calibri"/>
                <a:cs typeface="Calibri"/>
              </a:rPr>
              <a:t>billion </a:t>
            </a:r>
            <a:r>
              <a:rPr sz="1600" i="1" dirty="0">
                <a:solidFill>
                  <a:srgbClr val="FFFFFF"/>
                </a:solidFill>
                <a:latin typeface="Calibri"/>
                <a:cs typeface="Calibri"/>
              </a:rPr>
              <a:t>people, </a:t>
            </a:r>
            <a:r>
              <a:rPr sz="1600" i="1" spc="15" dirty="0">
                <a:solidFill>
                  <a:srgbClr val="FFFFFF"/>
                </a:solidFill>
                <a:latin typeface="Calibri"/>
                <a:cs typeface="Calibri"/>
              </a:rPr>
              <a:t>plays </a:t>
            </a:r>
            <a:r>
              <a:rPr sz="1600" i="1" spc="-5" dirty="0">
                <a:solidFill>
                  <a:srgbClr val="FFFFFF"/>
                </a:solidFill>
                <a:latin typeface="Calibri"/>
                <a:cs typeface="Calibri"/>
              </a:rPr>
              <a:t>a </a:t>
            </a:r>
            <a:r>
              <a:rPr sz="1600" i="1" spc="15" dirty="0">
                <a:solidFill>
                  <a:srgbClr val="FFFFFF"/>
                </a:solidFill>
                <a:latin typeface="Calibri"/>
                <a:cs typeface="Calibri"/>
              </a:rPr>
              <a:t>critically</a:t>
            </a:r>
            <a:r>
              <a:rPr sz="1600" i="1" spc="105" dirty="0">
                <a:solidFill>
                  <a:srgbClr val="FFFFFF"/>
                </a:solidFill>
                <a:latin typeface="Calibri"/>
                <a:cs typeface="Calibri"/>
              </a:rPr>
              <a:t> </a:t>
            </a:r>
            <a:r>
              <a:rPr sz="1600" i="1" spc="10" dirty="0">
                <a:solidFill>
                  <a:srgbClr val="FFFFFF"/>
                </a:solidFill>
                <a:latin typeface="Calibri"/>
                <a:cs typeface="Calibri"/>
              </a:rPr>
              <a:t>important</a:t>
            </a:r>
            <a:endParaRPr sz="1600">
              <a:latin typeface="Calibri"/>
              <a:cs typeface="Calibri"/>
            </a:endParaRPr>
          </a:p>
          <a:p>
            <a:pPr marL="4453890">
              <a:lnSpc>
                <a:spcPct val="100000"/>
              </a:lnSpc>
            </a:pPr>
            <a:r>
              <a:rPr sz="1600" i="1" dirty="0">
                <a:solidFill>
                  <a:srgbClr val="FFFFFF"/>
                </a:solidFill>
                <a:latin typeface="Calibri"/>
                <a:cs typeface="Calibri"/>
              </a:rPr>
              <a:t>role </a:t>
            </a:r>
            <a:r>
              <a:rPr sz="1600" i="1" spc="15" dirty="0">
                <a:solidFill>
                  <a:srgbClr val="FFFFFF"/>
                </a:solidFill>
                <a:latin typeface="Calibri"/>
                <a:cs typeface="Calibri"/>
              </a:rPr>
              <a:t>in </a:t>
            </a:r>
            <a:r>
              <a:rPr sz="1600" i="1" spc="80" dirty="0">
                <a:solidFill>
                  <a:srgbClr val="FFFFFF"/>
                </a:solidFill>
                <a:latin typeface="Calibri"/>
                <a:cs typeface="Calibri"/>
              </a:rPr>
              <a:t>SDGs </a:t>
            </a:r>
            <a:r>
              <a:rPr sz="1600" i="1" spc="10" dirty="0">
                <a:solidFill>
                  <a:srgbClr val="FFFFFF"/>
                </a:solidFill>
                <a:latin typeface="Calibri"/>
                <a:cs typeface="Calibri"/>
              </a:rPr>
              <a:t>implementation </a:t>
            </a:r>
            <a:r>
              <a:rPr sz="1600" i="1" spc="15" dirty="0">
                <a:solidFill>
                  <a:srgbClr val="FFFFFF"/>
                </a:solidFill>
                <a:latin typeface="Calibri"/>
                <a:cs typeface="Calibri"/>
              </a:rPr>
              <a:t>and </a:t>
            </a:r>
            <a:r>
              <a:rPr sz="1600" i="1" spc="20" dirty="0">
                <a:solidFill>
                  <a:srgbClr val="FFFFFF"/>
                </a:solidFill>
                <a:latin typeface="Calibri"/>
                <a:cs typeface="Calibri"/>
              </a:rPr>
              <a:t>society </a:t>
            </a:r>
            <a:r>
              <a:rPr sz="1600" i="1" spc="15" dirty="0">
                <a:solidFill>
                  <a:srgbClr val="FFFFFF"/>
                </a:solidFill>
                <a:latin typeface="Calibri"/>
                <a:cs typeface="Calibri"/>
              </a:rPr>
              <a:t>because </a:t>
            </a:r>
            <a:r>
              <a:rPr sz="1600" i="1" spc="5" dirty="0">
                <a:solidFill>
                  <a:srgbClr val="FFFFFF"/>
                </a:solidFill>
                <a:latin typeface="Calibri"/>
                <a:cs typeface="Calibri"/>
              </a:rPr>
              <a:t>we</a:t>
            </a:r>
            <a:r>
              <a:rPr sz="1600" i="1" spc="-35" dirty="0">
                <a:solidFill>
                  <a:srgbClr val="FFFFFF"/>
                </a:solidFill>
                <a:latin typeface="Calibri"/>
                <a:cs typeface="Calibri"/>
              </a:rPr>
              <a:t> </a:t>
            </a:r>
            <a:r>
              <a:rPr sz="1600" i="1" spc="-10" dirty="0">
                <a:solidFill>
                  <a:srgbClr val="FFFFFF"/>
                </a:solidFill>
                <a:latin typeface="Calibri"/>
                <a:cs typeface="Calibri"/>
              </a:rPr>
              <a:t>are:</a:t>
            </a:r>
            <a:endParaRPr sz="1600">
              <a:latin typeface="Calibri"/>
              <a:cs typeface="Calibri"/>
            </a:endParaRPr>
          </a:p>
        </p:txBody>
      </p:sp>
      <p:sp>
        <p:nvSpPr>
          <p:cNvPr id="15" name="object 15"/>
          <p:cNvSpPr/>
          <p:nvPr/>
        </p:nvSpPr>
        <p:spPr>
          <a:xfrm>
            <a:off x="2930398" y="2592704"/>
            <a:ext cx="2039620" cy="1600200"/>
          </a:xfrm>
          <a:custGeom>
            <a:avLst/>
            <a:gdLst/>
            <a:ahLst/>
            <a:cxnLst/>
            <a:rect l="l" t="t" r="r" b="b"/>
            <a:pathLst>
              <a:path w="2039620" h="1600200">
                <a:moveTo>
                  <a:pt x="0" y="1600200"/>
                </a:moveTo>
                <a:lnTo>
                  <a:pt x="2039112" y="1600200"/>
                </a:lnTo>
                <a:lnTo>
                  <a:pt x="2039112" y="0"/>
                </a:lnTo>
                <a:lnTo>
                  <a:pt x="0" y="0"/>
                </a:lnTo>
                <a:lnTo>
                  <a:pt x="0" y="1600200"/>
                </a:lnTo>
                <a:close/>
              </a:path>
            </a:pathLst>
          </a:custGeom>
          <a:ln w="12700">
            <a:solidFill>
              <a:srgbClr val="FFFFFF"/>
            </a:solidFill>
          </a:ln>
        </p:spPr>
        <p:txBody>
          <a:bodyPr wrap="square" lIns="0" tIns="0" rIns="0" bIns="0" rtlCol="0"/>
          <a:lstStyle/>
          <a:p>
            <a:endParaRPr/>
          </a:p>
        </p:txBody>
      </p:sp>
      <p:sp>
        <p:nvSpPr>
          <p:cNvPr id="16" name="object 16"/>
          <p:cNvSpPr txBox="1"/>
          <p:nvPr/>
        </p:nvSpPr>
        <p:spPr>
          <a:xfrm>
            <a:off x="3133089" y="2933446"/>
            <a:ext cx="1634489" cy="923925"/>
          </a:xfrm>
          <a:prstGeom prst="rect">
            <a:avLst/>
          </a:prstGeom>
        </p:spPr>
        <p:txBody>
          <a:bodyPr vert="horz" wrap="square" lIns="0" tIns="0" rIns="0" bIns="0" rtlCol="0">
            <a:spAutoFit/>
          </a:bodyPr>
          <a:lstStyle/>
          <a:p>
            <a:pPr marL="635" algn="ctr">
              <a:lnSpc>
                <a:spcPct val="100000"/>
              </a:lnSpc>
            </a:pPr>
            <a:r>
              <a:rPr sz="1800" b="1" spc="-160" dirty="0">
                <a:solidFill>
                  <a:srgbClr val="FFFFFF"/>
                </a:solidFill>
                <a:latin typeface="Lucida Sans"/>
                <a:cs typeface="Lucida Sans"/>
              </a:rPr>
              <a:t>Change</a:t>
            </a:r>
            <a:r>
              <a:rPr sz="1800" b="1" spc="-180" dirty="0">
                <a:solidFill>
                  <a:srgbClr val="FFFFFF"/>
                </a:solidFill>
                <a:latin typeface="Lucida Sans"/>
                <a:cs typeface="Lucida Sans"/>
              </a:rPr>
              <a:t> </a:t>
            </a:r>
            <a:r>
              <a:rPr sz="1800" b="1" spc="-135" dirty="0">
                <a:solidFill>
                  <a:srgbClr val="FFFFFF"/>
                </a:solidFill>
                <a:latin typeface="Lucida Sans"/>
                <a:cs typeface="Lucida Sans"/>
              </a:rPr>
              <a:t>Makers</a:t>
            </a:r>
            <a:endParaRPr sz="1800">
              <a:latin typeface="Lucida Sans"/>
              <a:cs typeface="Lucida Sans"/>
            </a:endParaRPr>
          </a:p>
          <a:p>
            <a:pPr marL="12065" marR="5080" algn="ctr">
              <a:lnSpc>
                <a:spcPct val="100000"/>
              </a:lnSpc>
            </a:pPr>
            <a:r>
              <a:rPr sz="1400" i="1" spc="30" dirty="0">
                <a:solidFill>
                  <a:srgbClr val="FFFFFF"/>
                </a:solidFill>
                <a:latin typeface="Calibri"/>
                <a:cs typeface="Calibri"/>
              </a:rPr>
              <a:t>We </a:t>
            </a:r>
            <a:r>
              <a:rPr sz="1400" i="1" spc="-5" dirty="0">
                <a:solidFill>
                  <a:srgbClr val="FFFFFF"/>
                </a:solidFill>
                <a:latin typeface="Calibri"/>
                <a:cs typeface="Calibri"/>
              </a:rPr>
              <a:t>have </a:t>
            </a:r>
            <a:r>
              <a:rPr sz="1400" i="1" dirty="0">
                <a:solidFill>
                  <a:srgbClr val="FFFFFF"/>
                </a:solidFill>
                <a:latin typeface="Calibri"/>
                <a:cs typeface="Calibri"/>
              </a:rPr>
              <a:t>the </a:t>
            </a:r>
            <a:r>
              <a:rPr sz="1400" i="1" spc="-10" dirty="0">
                <a:solidFill>
                  <a:srgbClr val="FFFFFF"/>
                </a:solidFill>
                <a:latin typeface="Calibri"/>
                <a:cs typeface="Calibri"/>
              </a:rPr>
              <a:t>power</a:t>
            </a:r>
            <a:r>
              <a:rPr sz="1400" i="1" spc="-25" dirty="0">
                <a:solidFill>
                  <a:srgbClr val="FFFFFF"/>
                </a:solidFill>
                <a:latin typeface="Calibri"/>
                <a:cs typeface="Calibri"/>
              </a:rPr>
              <a:t> </a:t>
            </a:r>
            <a:r>
              <a:rPr sz="1400" i="1" spc="5" dirty="0">
                <a:solidFill>
                  <a:srgbClr val="FFFFFF"/>
                </a:solidFill>
                <a:latin typeface="Calibri"/>
                <a:cs typeface="Calibri"/>
              </a:rPr>
              <a:t>to  </a:t>
            </a:r>
            <a:r>
              <a:rPr sz="1400" i="1" spc="10" dirty="0">
                <a:solidFill>
                  <a:srgbClr val="FFFFFF"/>
                </a:solidFill>
                <a:latin typeface="Calibri"/>
                <a:cs typeface="Calibri"/>
              </a:rPr>
              <a:t>act </a:t>
            </a:r>
            <a:r>
              <a:rPr sz="1400" i="1" spc="-10" dirty="0">
                <a:solidFill>
                  <a:srgbClr val="FFFFFF"/>
                </a:solidFill>
                <a:latin typeface="Calibri"/>
                <a:cs typeface="Calibri"/>
              </a:rPr>
              <a:t>and </a:t>
            </a:r>
            <a:r>
              <a:rPr sz="1400" i="1" spc="-15" dirty="0">
                <a:solidFill>
                  <a:srgbClr val="FFFFFF"/>
                </a:solidFill>
                <a:latin typeface="Calibri"/>
                <a:cs typeface="Calibri"/>
              </a:rPr>
              <a:t>mobilize </a:t>
            </a:r>
            <a:r>
              <a:rPr sz="1400" i="1" dirty="0">
                <a:solidFill>
                  <a:srgbClr val="FFFFFF"/>
                </a:solidFill>
                <a:latin typeface="Calibri"/>
                <a:cs typeface="Calibri"/>
              </a:rPr>
              <a:t>the  </a:t>
            </a:r>
            <a:r>
              <a:rPr sz="1400" i="1" spc="-5" dirty="0">
                <a:solidFill>
                  <a:srgbClr val="FFFFFF"/>
                </a:solidFill>
                <a:latin typeface="Calibri"/>
                <a:cs typeface="Calibri"/>
              </a:rPr>
              <a:t>others</a:t>
            </a:r>
            <a:endParaRPr sz="1400">
              <a:latin typeface="Calibri"/>
              <a:cs typeface="Calibri"/>
            </a:endParaRPr>
          </a:p>
        </p:txBody>
      </p:sp>
      <p:sp>
        <p:nvSpPr>
          <p:cNvPr id="17" name="object 17"/>
          <p:cNvSpPr/>
          <p:nvPr/>
        </p:nvSpPr>
        <p:spPr>
          <a:xfrm>
            <a:off x="5211317" y="2590419"/>
            <a:ext cx="2039620" cy="1600200"/>
          </a:xfrm>
          <a:custGeom>
            <a:avLst/>
            <a:gdLst/>
            <a:ahLst/>
            <a:cxnLst/>
            <a:rect l="l" t="t" r="r" b="b"/>
            <a:pathLst>
              <a:path w="2039620" h="1600200">
                <a:moveTo>
                  <a:pt x="0" y="1600199"/>
                </a:moveTo>
                <a:lnTo>
                  <a:pt x="2039112" y="1600199"/>
                </a:lnTo>
                <a:lnTo>
                  <a:pt x="2039112" y="0"/>
                </a:lnTo>
                <a:lnTo>
                  <a:pt x="0" y="0"/>
                </a:lnTo>
                <a:lnTo>
                  <a:pt x="0" y="1600199"/>
                </a:lnTo>
                <a:close/>
              </a:path>
            </a:pathLst>
          </a:custGeom>
          <a:ln w="12700">
            <a:solidFill>
              <a:srgbClr val="FFFFFF"/>
            </a:solidFill>
          </a:ln>
        </p:spPr>
        <p:txBody>
          <a:bodyPr wrap="square" lIns="0" tIns="0" rIns="0" bIns="0" rtlCol="0"/>
          <a:lstStyle/>
          <a:p>
            <a:endParaRPr/>
          </a:p>
        </p:txBody>
      </p:sp>
      <p:sp>
        <p:nvSpPr>
          <p:cNvPr id="18" name="object 18"/>
          <p:cNvSpPr txBox="1"/>
          <p:nvPr/>
        </p:nvSpPr>
        <p:spPr>
          <a:xfrm>
            <a:off x="5360923" y="2824226"/>
            <a:ext cx="1742439" cy="1137285"/>
          </a:xfrm>
          <a:prstGeom prst="rect">
            <a:avLst/>
          </a:prstGeom>
        </p:spPr>
        <p:txBody>
          <a:bodyPr vert="horz" wrap="square" lIns="0" tIns="0" rIns="0" bIns="0" rtlCol="0">
            <a:spAutoFit/>
          </a:bodyPr>
          <a:lstStyle/>
          <a:p>
            <a:pPr algn="ctr">
              <a:lnSpc>
                <a:spcPct val="100000"/>
              </a:lnSpc>
            </a:pPr>
            <a:r>
              <a:rPr sz="1800" b="1" spc="-145" dirty="0">
                <a:solidFill>
                  <a:srgbClr val="FFFFFF"/>
                </a:solidFill>
                <a:latin typeface="Lucida Sans"/>
                <a:cs typeface="Lucida Sans"/>
              </a:rPr>
              <a:t>Innovators</a:t>
            </a:r>
            <a:endParaRPr sz="1800">
              <a:latin typeface="Lucida Sans"/>
              <a:cs typeface="Lucida Sans"/>
            </a:endParaRPr>
          </a:p>
          <a:p>
            <a:pPr marL="12700" marR="5080" algn="ctr">
              <a:lnSpc>
                <a:spcPct val="100000"/>
              </a:lnSpc>
            </a:pPr>
            <a:r>
              <a:rPr sz="1400" i="1" spc="20" dirty="0">
                <a:solidFill>
                  <a:srgbClr val="FFFFFF"/>
                </a:solidFill>
                <a:latin typeface="Calibri"/>
                <a:cs typeface="Calibri"/>
              </a:rPr>
              <a:t>Youth </a:t>
            </a:r>
            <a:r>
              <a:rPr sz="1400" i="1" dirty="0">
                <a:solidFill>
                  <a:srgbClr val="FFFFFF"/>
                </a:solidFill>
                <a:latin typeface="Calibri"/>
                <a:cs typeface="Calibri"/>
              </a:rPr>
              <a:t>best</a:t>
            </a:r>
            <a:r>
              <a:rPr sz="1400" i="1" spc="-40" dirty="0">
                <a:solidFill>
                  <a:srgbClr val="FFFFFF"/>
                </a:solidFill>
                <a:latin typeface="Calibri"/>
                <a:cs typeface="Calibri"/>
              </a:rPr>
              <a:t> </a:t>
            </a:r>
            <a:r>
              <a:rPr sz="1400" i="1" spc="-5" dirty="0">
                <a:solidFill>
                  <a:srgbClr val="FFFFFF"/>
                </a:solidFill>
                <a:latin typeface="Calibri"/>
                <a:cs typeface="Calibri"/>
              </a:rPr>
              <a:t>understands  </a:t>
            </a:r>
            <a:r>
              <a:rPr sz="1400" i="1" dirty="0">
                <a:solidFill>
                  <a:srgbClr val="FFFFFF"/>
                </a:solidFill>
                <a:latin typeface="Calibri"/>
                <a:cs typeface="Calibri"/>
              </a:rPr>
              <a:t>the </a:t>
            </a:r>
            <a:r>
              <a:rPr sz="1400" i="1" spc="-10" dirty="0">
                <a:solidFill>
                  <a:srgbClr val="FFFFFF"/>
                </a:solidFill>
                <a:latin typeface="Calibri"/>
                <a:cs typeface="Calibri"/>
              </a:rPr>
              <a:t>problems and </a:t>
            </a:r>
            <a:r>
              <a:rPr sz="1400" i="1" spc="10" dirty="0">
                <a:solidFill>
                  <a:srgbClr val="FFFFFF"/>
                </a:solidFill>
                <a:latin typeface="Calibri"/>
                <a:cs typeface="Calibri"/>
              </a:rPr>
              <a:t>can  </a:t>
            </a:r>
            <a:r>
              <a:rPr sz="1400" i="1" spc="-5" dirty="0">
                <a:solidFill>
                  <a:srgbClr val="FFFFFF"/>
                </a:solidFill>
                <a:latin typeface="Calibri"/>
                <a:cs typeface="Calibri"/>
              </a:rPr>
              <a:t>offer </a:t>
            </a:r>
            <a:r>
              <a:rPr sz="1400" i="1" spc="-10" dirty="0">
                <a:solidFill>
                  <a:srgbClr val="FFFFFF"/>
                </a:solidFill>
                <a:latin typeface="Calibri"/>
                <a:cs typeface="Calibri"/>
              </a:rPr>
              <a:t>new </a:t>
            </a:r>
            <a:r>
              <a:rPr sz="1400" i="1" spc="-15" dirty="0">
                <a:solidFill>
                  <a:srgbClr val="FFFFFF"/>
                </a:solidFill>
                <a:latin typeface="Calibri"/>
                <a:cs typeface="Calibri"/>
              </a:rPr>
              <a:t>ideas </a:t>
            </a:r>
            <a:r>
              <a:rPr sz="1400" i="1" spc="-55" dirty="0">
                <a:solidFill>
                  <a:srgbClr val="FFFFFF"/>
                </a:solidFill>
                <a:latin typeface="Calibri"/>
                <a:cs typeface="Calibri"/>
              </a:rPr>
              <a:t>&amp;  </a:t>
            </a:r>
            <a:r>
              <a:rPr sz="1400" i="1" spc="-15" dirty="0">
                <a:solidFill>
                  <a:srgbClr val="FFFFFF"/>
                </a:solidFill>
                <a:latin typeface="Calibri"/>
                <a:cs typeface="Calibri"/>
              </a:rPr>
              <a:t>alternative </a:t>
            </a:r>
            <a:r>
              <a:rPr sz="1400" i="1" spc="-5" dirty="0">
                <a:solidFill>
                  <a:srgbClr val="FFFFFF"/>
                </a:solidFill>
                <a:latin typeface="Calibri"/>
                <a:cs typeface="Calibri"/>
              </a:rPr>
              <a:t>solutions</a:t>
            </a:r>
            <a:endParaRPr sz="1400">
              <a:latin typeface="Calibri"/>
              <a:cs typeface="Calibri"/>
            </a:endParaRPr>
          </a:p>
        </p:txBody>
      </p:sp>
      <p:sp>
        <p:nvSpPr>
          <p:cNvPr id="19" name="object 19"/>
          <p:cNvSpPr/>
          <p:nvPr/>
        </p:nvSpPr>
        <p:spPr>
          <a:xfrm>
            <a:off x="7492365" y="2584323"/>
            <a:ext cx="2039620" cy="1600200"/>
          </a:xfrm>
          <a:custGeom>
            <a:avLst/>
            <a:gdLst/>
            <a:ahLst/>
            <a:cxnLst/>
            <a:rect l="l" t="t" r="r" b="b"/>
            <a:pathLst>
              <a:path w="2039620" h="1600200">
                <a:moveTo>
                  <a:pt x="0" y="1600200"/>
                </a:moveTo>
                <a:lnTo>
                  <a:pt x="2039111" y="1600200"/>
                </a:lnTo>
                <a:lnTo>
                  <a:pt x="2039111" y="0"/>
                </a:lnTo>
                <a:lnTo>
                  <a:pt x="0" y="0"/>
                </a:lnTo>
                <a:lnTo>
                  <a:pt x="0" y="1600200"/>
                </a:lnTo>
                <a:close/>
              </a:path>
            </a:pathLst>
          </a:custGeom>
          <a:ln w="12700">
            <a:solidFill>
              <a:srgbClr val="FFFFFF"/>
            </a:solidFill>
          </a:ln>
        </p:spPr>
        <p:txBody>
          <a:bodyPr wrap="square" lIns="0" tIns="0" rIns="0" bIns="0" rtlCol="0"/>
          <a:lstStyle/>
          <a:p>
            <a:endParaRPr/>
          </a:p>
        </p:txBody>
      </p:sp>
      <p:sp>
        <p:nvSpPr>
          <p:cNvPr id="20" name="object 20"/>
          <p:cNvSpPr txBox="1"/>
          <p:nvPr/>
        </p:nvSpPr>
        <p:spPr>
          <a:xfrm>
            <a:off x="7621016" y="2711450"/>
            <a:ext cx="1782445" cy="1350645"/>
          </a:xfrm>
          <a:prstGeom prst="rect">
            <a:avLst/>
          </a:prstGeom>
        </p:spPr>
        <p:txBody>
          <a:bodyPr vert="horz" wrap="square" lIns="0" tIns="0" rIns="0" bIns="0" rtlCol="0">
            <a:spAutoFit/>
          </a:bodyPr>
          <a:lstStyle/>
          <a:p>
            <a:pPr marL="1270" algn="ctr">
              <a:lnSpc>
                <a:spcPct val="100000"/>
              </a:lnSpc>
            </a:pPr>
            <a:r>
              <a:rPr sz="1800" b="1" spc="-160" dirty="0">
                <a:solidFill>
                  <a:srgbClr val="FFFFFF"/>
                </a:solidFill>
                <a:latin typeface="Lucida Sans"/>
                <a:cs typeface="Lucida Sans"/>
              </a:rPr>
              <a:t>Communicators</a:t>
            </a:r>
            <a:endParaRPr sz="1800">
              <a:latin typeface="Lucida Sans"/>
              <a:cs typeface="Lucida Sans"/>
            </a:endParaRPr>
          </a:p>
          <a:p>
            <a:pPr marL="12065" marR="5080" indent="635" algn="ctr">
              <a:lnSpc>
                <a:spcPct val="100000"/>
              </a:lnSpc>
              <a:spcBef>
                <a:spcPts val="5"/>
              </a:spcBef>
            </a:pPr>
            <a:r>
              <a:rPr sz="1400" i="1" spc="5" dirty="0">
                <a:solidFill>
                  <a:srgbClr val="FFFFFF"/>
                </a:solidFill>
                <a:latin typeface="Calibri"/>
                <a:cs typeface="Calibri"/>
              </a:rPr>
              <a:t>Young </a:t>
            </a:r>
            <a:r>
              <a:rPr sz="1400" i="1" spc="-10" dirty="0">
                <a:solidFill>
                  <a:srgbClr val="FFFFFF"/>
                </a:solidFill>
                <a:latin typeface="Calibri"/>
                <a:cs typeface="Calibri"/>
              </a:rPr>
              <a:t>people </a:t>
            </a:r>
            <a:r>
              <a:rPr sz="1400" i="1" spc="5" dirty="0">
                <a:solidFill>
                  <a:srgbClr val="FFFFFF"/>
                </a:solidFill>
                <a:latin typeface="Calibri"/>
                <a:cs typeface="Calibri"/>
              </a:rPr>
              <a:t>can  </a:t>
            </a:r>
            <a:r>
              <a:rPr sz="1400" i="1" dirty="0">
                <a:solidFill>
                  <a:srgbClr val="FFFFFF"/>
                </a:solidFill>
                <a:latin typeface="Calibri"/>
                <a:cs typeface="Calibri"/>
              </a:rPr>
              <a:t>communicate the </a:t>
            </a:r>
            <a:r>
              <a:rPr sz="1400" i="1" spc="100" dirty="0">
                <a:solidFill>
                  <a:srgbClr val="FFFFFF"/>
                </a:solidFill>
                <a:latin typeface="Calibri"/>
                <a:cs typeface="Calibri"/>
              </a:rPr>
              <a:t>2030  </a:t>
            </a:r>
            <a:r>
              <a:rPr sz="1400" i="1" spc="-25" dirty="0">
                <a:solidFill>
                  <a:srgbClr val="FFFFFF"/>
                </a:solidFill>
                <a:latin typeface="Calibri"/>
                <a:cs typeface="Calibri"/>
              </a:rPr>
              <a:t>agenda </a:t>
            </a:r>
            <a:r>
              <a:rPr sz="1400" i="1" spc="5" dirty="0">
                <a:solidFill>
                  <a:srgbClr val="FFFFFF"/>
                </a:solidFill>
                <a:latin typeface="Calibri"/>
                <a:cs typeface="Calibri"/>
              </a:rPr>
              <a:t>to </a:t>
            </a:r>
            <a:r>
              <a:rPr sz="1400" i="1" spc="-10" dirty="0">
                <a:solidFill>
                  <a:srgbClr val="FFFFFF"/>
                </a:solidFill>
                <a:latin typeface="Calibri"/>
                <a:cs typeface="Calibri"/>
              </a:rPr>
              <a:t>their peers </a:t>
            </a:r>
            <a:r>
              <a:rPr sz="1400" i="1" spc="-55" dirty="0">
                <a:solidFill>
                  <a:srgbClr val="FFFFFF"/>
                </a:solidFill>
                <a:latin typeface="Calibri"/>
                <a:cs typeface="Calibri"/>
              </a:rPr>
              <a:t>&amp;  </a:t>
            </a:r>
            <a:r>
              <a:rPr sz="1400" i="1" spc="-5" dirty="0">
                <a:solidFill>
                  <a:srgbClr val="FFFFFF"/>
                </a:solidFill>
                <a:latin typeface="Calibri"/>
                <a:cs typeface="Calibri"/>
              </a:rPr>
              <a:t>communities </a:t>
            </a:r>
            <a:r>
              <a:rPr sz="1400" i="1" spc="-10" dirty="0">
                <a:solidFill>
                  <a:srgbClr val="FFFFFF"/>
                </a:solidFill>
                <a:latin typeface="Calibri"/>
                <a:cs typeface="Calibri"/>
              </a:rPr>
              <a:t>in </a:t>
            </a:r>
            <a:r>
              <a:rPr sz="1400" i="1" spc="-5" dirty="0">
                <a:solidFill>
                  <a:srgbClr val="FFFFFF"/>
                </a:solidFill>
                <a:latin typeface="Calibri"/>
                <a:cs typeface="Calibri"/>
              </a:rPr>
              <a:t>different  </a:t>
            </a:r>
            <a:r>
              <a:rPr sz="1400" i="1" spc="-15" dirty="0">
                <a:solidFill>
                  <a:srgbClr val="FFFFFF"/>
                </a:solidFill>
                <a:latin typeface="Calibri"/>
                <a:cs typeface="Calibri"/>
              </a:rPr>
              <a:t>levels</a:t>
            </a:r>
            <a:endParaRPr sz="1400">
              <a:latin typeface="Calibri"/>
              <a:cs typeface="Calibri"/>
            </a:endParaRPr>
          </a:p>
        </p:txBody>
      </p:sp>
      <p:sp>
        <p:nvSpPr>
          <p:cNvPr id="21" name="object 21"/>
          <p:cNvSpPr/>
          <p:nvPr/>
        </p:nvSpPr>
        <p:spPr>
          <a:xfrm>
            <a:off x="9773284" y="2584323"/>
            <a:ext cx="2039620" cy="1600200"/>
          </a:xfrm>
          <a:custGeom>
            <a:avLst/>
            <a:gdLst/>
            <a:ahLst/>
            <a:cxnLst/>
            <a:rect l="l" t="t" r="r" b="b"/>
            <a:pathLst>
              <a:path w="2039620" h="1600200">
                <a:moveTo>
                  <a:pt x="0" y="1600200"/>
                </a:moveTo>
                <a:lnTo>
                  <a:pt x="2039111" y="1600200"/>
                </a:lnTo>
                <a:lnTo>
                  <a:pt x="2039111" y="0"/>
                </a:lnTo>
                <a:lnTo>
                  <a:pt x="0" y="0"/>
                </a:lnTo>
                <a:lnTo>
                  <a:pt x="0" y="1600200"/>
                </a:lnTo>
                <a:close/>
              </a:path>
            </a:pathLst>
          </a:custGeom>
          <a:ln w="12700">
            <a:solidFill>
              <a:srgbClr val="FFFFFF"/>
            </a:solidFill>
          </a:ln>
        </p:spPr>
        <p:txBody>
          <a:bodyPr wrap="square" lIns="0" tIns="0" rIns="0" bIns="0" rtlCol="0"/>
          <a:lstStyle/>
          <a:p>
            <a:endParaRPr/>
          </a:p>
        </p:txBody>
      </p:sp>
      <p:sp>
        <p:nvSpPr>
          <p:cNvPr id="22" name="object 22"/>
          <p:cNvSpPr txBox="1"/>
          <p:nvPr/>
        </p:nvSpPr>
        <p:spPr>
          <a:xfrm>
            <a:off x="9944861" y="2711450"/>
            <a:ext cx="1697355" cy="1350645"/>
          </a:xfrm>
          <a:prstGeom prst="rect">
            <a:avLst/>
          </a:prstGeom>
        </p:spPr>
        <p:txBody>
          <a:bodyPr vert="horz" wrap="square" lIns="0" tIns="0" rIns="0" bIns="0" rtlCol="0">
            <a:spAutoFit/>
          </a:bodyPr>
          <a:lstStyle/>
          <a:p>
            <a:pPr marL="1270" algn="ctr">
              <a:lnSpc>
                <a:spcPct val="100000"/>
              </a:lnSpc>
            </a:pPr>
            <a:r>
              <a:rPr sz="1800" b="1" spc="-150" dirty="0">
                <a:solidFill>
                  <a:srgbClr val="FFFFFF"/>
                </a:solidFill>
                <a:latin typeface="Lucida Sans"/>
                <a:cs typeface="Lucida Sans"/>
              </a:rPr>
              <a:t>Leaders</a:t>
            </a:r>
            <a:endParaRPr sz="1800">
              <a:latin typeface="Lucida Sans"/>
              <a:cs typeface="Lucida Sans"/>
            </a:endParaRPr>
          </a:p>
          <a:p>
            <a:pPr marL="12700" marR="5080" indent="1905" algn="ctr">
              <a:lnSpc>
                <a:spcPct val="100000"/>
              </a:lnSpc>
              <a:spcBef>
                <a:spcPts val="5"/>
              </a:spcBef>
            </a:pPr>
            <a:r>
              <a:rPr sz="1400" i="1" spc="5" dirty="0">
                <a:solidFill>
                  <a:srgbClr val="FFFFFF"/>
                </a:solidFill>
                <a:latin typeface="Calibri"/>
                <a:cs typeface="Calibri"/>
              </a:rPr>
              <a:t>Young </a:t>
            </a:r>
            <a:r>
              <a:rPr sz="1400" i="1" spc="-15" dirty="0">
                <a:solidFill>
                  <a:srgbClr val="FFFFFF"/>
                </a:solidFill>
                <a:latin typeface="Calibri"/>
                <a:cs typeface="Calibri"/>
              </a:rPr>
              <a:t>people, </a:t>
            </a:r>
            <a:r>
              <a:rPr sz="1400" i="1" spc="-10" dirty="0">
                <a:solidFill>
                  <a:srgbClr val="FFFFFF"/>
                </a:solidFill>
                <a:latin typeface="Calibri"/>
                <a:cs typeface="Calibri"/>
              </a:rPr>
              <a:t>when  empowered and  developed, </a:t>
            </a:r>
            <a:r>
              <a:rPr sz="1400" i="1" spc="10" dirty="0">
                <a:solidFill>
                  <a:srgbClr val="FFFFFF"/>
                </a:solidFill>
                <a:latin typeface="Calibri"/>
                <a:cs typeface="Calibri"/>
              </a:rPr>
              <a:t>can </a:t>
            </a:r>
            <a:r>
              <a:rPr sz="1400" i="1" spc="-10" dirty="0">
                <a:solidFill>
                  <a:srgbClr val="FFFFFF"/>
                </a:solidFill>
                <a:latin typeface="Calibri"/>
                <a:cs typeface="Calibri"/>
              </a:rPr>
              <a:t>drive  changes in their  </a:t>
            </a:r>
            <a:r>
              <a:rPr sz="1400" i="1" spc="-5" dirty="0">
                <a:solidFill>
                  <a:srgbClr val="FFFFFF"/>
                </a:solidFill>
                <a:latin typeface="Calibri"/>
                <a:cs typeface="Calibri"/>
              </a:rPr>
              <a:t>countries,</a:t>
            </a:r>
            <a:r>
              <a:rPr sz="1400" i="1" spc="-30" dirty="0">
                <a:solidFill>
                  <a:srgbClr val="FFFFFF"/>
                </a:solidFill>
                <a:latin typeface="Calibri"/>
                <a:cs typeface="Calibri"/>
              </a:rPr>
              <a:t> </a:t>
            </a:r>
            <a:r>
              <a:rPr sz="1400" i="1" spc="-5" dirty="0">
                <a:solidFill>
                  <a:srgbClr val="FFFFFF"/>
                </a:solidFill>
                <a:latin typeface="Calibri"/>
                <a:cs typeface="Calibri"/>
              </a:rPr>
              <a:t>communities</a:t>
            </a:r>
            <a:endParaRPr sz="1400">
              <a:latin typeface="Calibri"/>
              <a:cs typeface="Calibri"/>
            </a:endParaRPr>
          </a:p>
        </p:txBody>
      </p:sp>
      <p:sp>
        <p:nvSpPr>
          <p:cNvPr id="23" name="object 23"/>
          <p:cNvSpPr/>
          <p:nvPr/>
        </p:nvSpPr>
        <p:spPr>
          <a:xfrm>
            <a:off x="649452" y="2591689"/>
            <a:ext cx="2039620" cy="1600200"/>
          </a:xfrm>
          <a:custGeom>
            <a:avLst/>
            <a:gdLst/>
            <a:ahLst/>
            <a:cxnLst/>
            <a:rect l="l" t="t" r="r" b="b"/>
            <a:pathLst>
              <a:path w="2039620" h="1600200">
                <a:moveTo>
                  <a:pt x="0" y="1600200"/>
                </a:moveTo>
                <a:lnTo>
                  <a:pt x="2039112" y="1600200"/>
                </a:lnTo>
                <a:lnTo>
                  <a:pt x="2039112" y="0"/>
                </a:lnTo>
                <a:lnTo>
                  <a:pt x="0" y="0"/>
                </a:lnTo>
                <a:lnTo>
                  <a:pt x="0" y="1600200"/>
                </a:lnTo>
                <a:close/>
              </a:path>
            </a:pathLst>
          </a:custGeom>
          <a:ln w="12699">
            <a:solidFill>
              <a:srgbClr val="FFFFFF"/>
            </a:solidFill>
          </a:ln>
        </p:spPr>
        <p:txBody>
          <a:bodyPr wrap="square" lIns="0" tIns="0" rIns="0" bIns="0" rtlCol="0"/>
          <a:lstStyle/>
          <a:p>
            <a:endParaRPr/>
          </a:p>
        </p:txBody>
      </p:sp>
      <p:sp>
        <p:nvSpPr>
          <p:cNvPr id="24" name="object 24"/>
          <p:cNvSpPr txBox="1"/>
          <p:nvPr/>
        </p:nvSpPr>
        <p:spPr>
          <a:xfrm>
            <a:off x="769416" y="2825496"/>
            <a:ext cx="1798955" cy="1137920"/>
          </a:xfrm>
          <a:prstGeom prst="rect">
            <a:avLst/>
          </a:prstGeom>
        </p:spPr>
        <p:txBody>
          <a:bodyPr vert="horz" wrap="square" lIns="0" tIns="0" rIns="0" bIns="0" rtlCol="0">
            <a:spAutoFit/>
          </a:bodyPr>
          <a:lstStyle/>
          <a:p>
            <a:pPr marL="635" algn="ctr">
              <a:lnSpc>
                <a:spcPct val="100000"/>
              </a:lnSpc>
            </a:pPr>
            <a:r>
              <a:rPr sz="1800" b="1" spc="-130" dirty="0">
                <a:solidFill>
                  <a:srgbClr val="FFFFFF"/>
                </a:solidFill>
                <a:latin typeface="Lucida Sans"/>
                <a:cs typeface="Lucida Sans"/>
              </a:rPr>
              <a:t>Critical</a:t>
            </a:r>
            <a:r>
              <a:rPr sz="1800" b="1" spc="-180" dirty="0">
                <a:solidFill>
                  <a:srgbClr val="FFFFFF"/>
                </a:solidFill>
                <a:latin typeface="Lucida Sans"/>
                <a:cs typeface="Lucida Sans"/>
              </a:rPr>
              <a:t> </a:t>
            </a:r>
            <a:r>
              <a:rPr sz="1800" b="1" spc="-170" dirty="0">
                <a:solidFill>
                  <a:srgbClr val="FFFFFF"/>
                </a:solidFill>
                <a:latin typeface="Lucida Sans"/>
                <a:cs typeface="Lucida Sans"/>
              </a:rPr>
              <a:t>Thinkers</a:t>
            </a:r>
            <a:endParaRPr sz="1800">
              <a:latin typeface="Lucida Sans"/>
              <a:cs typeface="Lucida Sans"/>
            </a:endParaRPr>
          </a:p>
          <a:p>
            <a:pPr marL="12700" marR="5080" algn="ctr">
              <a:lnSpc>
                <a:spcPct val="100000"/>
              </a:lnSpc>
            </a:pPr>
            <a:r>
              <a:rPr sz="1400" i="1" spc="30" dirty="0">
                <a:solidFill>
                  <a:srgbClr val="FFFFFF"/>
                </a:solidFill>
                <a:latin typeface="Calibri"/>
                <a:cs typeface="Calibri"/>
              </a:rPr>
              <a:t>We </a:t>
            </a:r>
            <a:r>
              <a:rPr sz="1400" i="1" spc="-5" dirty="0">
                <a:solidFill>
                  <a:srgbClr val="FFFFFF"/>
                </a:solidFill>
                <a:latin typeface="Calibri"/>
                <a:cs typeface="Calibri"/>
              </a:rPr>
              <a:t>have </a:t>
            </a:r>
            <a:r>
              <a:rPr sz="1400" i="1" dirty="0">
                <a:solidFill>
                  <a:srgbClr val="FFFFFF"/>
                </a:solidFill>
                <a:latin typeface="Calibri"/>
                <a:cs typeface="Calibri"/>
              </a:rPr>
              <a:t>the </a:t>
            </a:r>
            <a:r>
              <a:rPr sz="1400" i="1" spc="5" dirty="0">
                <a:solidFill>
                  <a:srgbClr val="FFFFFF"/>
                </a:solidFill>
                <a:latin typeface="Calibri"/>
                <a:cs typeface="Calibri"/>
              </a:rPr>
              <a:t>capacity to  </a:t>
            </a:r>
            <a:r>
              <a:rPr sz="1400" i="1" spc="-5" dirty="0">
                <a:solidFill>
                  <a:srgbClr val="FFFFFF"/>
                </a:solidFill>
                <a:latin typeface="Calibri"/>
                <a:cs typeface="Calibri"/>
              </a:rPr>
              <a:t>identify </a:t>
            </a:r>
            <a:r>
              <a:rPr sz="1400" i="1" spc="-55" dirty="0">
                <a:solidFill>
                  <a:srgbClr val="FFFFFF"/>
                </a:solidFill>
                <a:latin typeface="Calibri"/>
                <a:cs typeface="Calibri"/>
              </a:rPr>
              <a:t>&amp; </a:t>
            </a:r>
            <a:r>
              <a:rPr sz="1400" i="1" spc="-20" dirty="0">
                <a:solidFill>
                  <a:srgbClr val="FFFFFF"/>
                </a:solidFill>
                <a:latin typeface="Calibri"/>
                <a:cs typeface="Calibri"/>
              </a:rPr>
              <a:t>challenge  </a:t>
            </a:r>
            <a:r>
              <a:rPr sz="1400" i="1" dirty="0">
                <a:solidFill>
                  <a:srgbClr val="FFFFFF"/>
                </a:solidFill>
                <a:latin typeface="Calibri"/>
                <a:cs typeface="Calibri"/>
              </a:rPr>
              <a:t>current </a:t>
            </a:r>
            <a:r>
              <a:rPr sz="1400" i="1" spc="-10" dirty="0">
                <a:solidFill>
                  <a:srgbClr val="FFFFFF"/>
                </a:solidFill>
                <a:latin typeface="Calibri"/>
                <a:cs typeface="Calibri"/>
              </a:rPr>
              <a:t>power </a:t>
            </a:r>
            <a:r>
              <a:rPr sz="1400" i="1" spc="-5" dirty="0">
                <a:solidFill>
                  <a:srgbClr val="FFFFFF"/>
                </a:solidFill>
                <a:latin typeface="Calibri"/>
                <a:cs typeface="Calibri"/>
              </a:rPr>
              <a:t>structure,  </a:t>
            </a:r>
            <a:r>
              <a:rPr sz="1400" i="1" spc="-15" dirty="0">
                <a:solidFill>
                  <a:srgbClr val="FFFFFF"/>
                </a:solidFill>
                <a:latin typeface="Calibri"/>
                <a:cs typeface="Calibri"/>
              </a:rPr>
              <a:t>biases,</a:t>
            </a:r>
            <a:r>
              <a:rPr sz="1400" i="1" spc="-20" dirty="0">
                <a:solidFill>
                  <a:srgbClr val="FFFFFF"/>
                </a:solidFill>
                <a:latin typeface="Calibri"/>
                <a:cs typeface="Calibri"/>
              </a:rPr>
              <a:t> </a:t>
            </a:r>
            <a:r>
              <a:rPr sz="1400" i="1" dirty="0">
                <a:solidFill>
                  <a:srgbClr val="FFFFFF"/>
                </a:solidFill>
                <a:latin typeface="Calibri"/>
                <a:cs typeface="Calibri"/>
              </a:rPr>
              <a:t>contradictions</a:t>
            </a:r>
            <a:endParaRPr sz="140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72" cy="685799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400024"/>
            <a:ext cx="2633345" cy="646430"/>
          </a:xfrm>
          <a:custGeom>
            <a:avLst/>
            <a:gdLst/>
            <a:ahLst/>
            <a:cxnLst/>
            <a:rect l="l" t="t" r="r" b="b"/>
            <a:pathLst>
              <a:path w="2633345" h="646430">
                <a:moveTo>
                  <a:pt x="0" y="646328"/>
                </a:moveTo>
                <a:lnTo>
                  <a:pt x="2632809" y="646328"/>
                </a:lnTo>
                <a:lnTo>
                  <a:pt x="2632809" y="0"/>
                </a:lnTo>
                <a:lnTo>
                  <a:pt x="0" y="0"/>
                </a:lnTo>
                <a:lnTo>
                  <a:pt x="0" y="646328"/>
                </a:lnTo>
                <a:close/>
              </a:path>
            </a:pathLst>
          </a:custGeom>
          <a:solidFill>
            <a:srgbClr val="037DF3"/>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3600" spc="85" dirty="0"/>
              <a:t>About</a:t>
            </a:r>
            <a:r>
              <a:rPr sz="3600" spc="-55" dirty="0"/>
              <a:t> </a:t>
            </a:r>
            <a:r>
              <a:rPr sz="3600" spc="240" dirty="0"/>
              <a:t>Y4GG</a:t>
            </a:r>
            <a:endParaRPr sz="3600"/>
          </a:p>
        </p:txBody>
      </p:sp>
      <p:sp>
        <p:nvSpPr>
          <p:cNvPr id="5" name="object 5"/>
          <p:cNvSpPr/>
          <p:nvPr/>
        </p:nvSpPr>
        <p:spPr>
          <a:xfrm>
            <a:off x="5101209" y="277622"/>
            <a:ext cx="1978152" cy="211175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766061" y="2319782"/>
            <a:ext cx="8648065" cy="617220"/>
          </a:xfrm>
          <a:prstGeom prst="rect">
            <a:avLst/>
          </a:prstGeom>
        </p:spPr>
        <p:txBody>
          <a:bodyPr vert="horz" wrap="square" lIns="0" tIns="0" rIns="0" bIns="0" rtlCol="0">
            <a:spAutoFit/>
          </a:bodyPr>
          <a:lstStyle/>
          <a:p>
            <a:pPr algn="ctr">
              <a:lnSpc>
                <a:spcPct val="100000"/>
              </a:lnSpc>
            </a:pPr>
            <a:r>
              <a:rPr sz="2000" i="1" spc="60" dirty="0">
                <a:solidFill>
                  <a:srgbClr val="FFFFFF"/>
                </a:solidFill>
                <a:latin typeface="Calibri"/>
                <a:cs typeface="Calibri"/>
              </a:rPr>
              <a:t>A </a:t>
            </a:r>
            <a:r>
              <a:rPr sz="2000" i="1" spc="-35" dirty="0">
                <a:solidFill>
                  <a:srgbClr val="FFFFFF"/>
                </a:solidFill>
                <a:latin typeface="Calibri"/>
                <a:cs typeface="Calibri"/>
              </a:rPr>
              <a:t>global </a:t>
            </a:r>
            <a:r>
              <a:rPr sz="2000" i="1" spc="-20" dirty="0">
                <a:solidFill>
                  <a:srgbClr val="FFFFFF"/>
                </a:solidFill>
                <a:latin typeface="Calibri"/>
                <a:cs typeface="Calibri"/>
              </a:rPr>
              <a:t>campaign </a:t>
            </a:r>
            <a:r>
              <a:rPr sz="2000" i="1" spc="-10" dirty="0">
                <a:solidFill>
                  <a:srgbClr val="FFFFFF"/>
                </a:solidFill>
                <a:latin typeface="Calibri"/>
                <a:cs typeface="Calibri"/>
              </a:rPr>
              <a:t>powered </a:t>
            </a:r>
            <a:r>
              <a:rPr sz="2000" i="1" spc="20" dirty="0">
                <a:solidFill>
                  <a:srgbClr val="FFFFFF"/>
                </a:solidFill>
                <a:latin typeface="Calibri"/>
                <a:cs typeface="Calibri"/>
              </a:rPr>
              <a:t>by </a:t>
            </a:r>
            <a:r>
              <a:rPr sz="2000" i="1" spc="95" dirty="0">
                <a:solidFill>
                  <a:srgbClr val="FFFFFF"/>
                </a:solidFill>
                <a:latin typeface="Calibri"/>
                <a:cs typeface="Calibri"/>
              </a:rPr>
              <a:t>AIESEC</a:t>
            </a:r>
            <a:r>
              <a:rPr sz="2000" i="1" spc="150" dirty="0">
                <a:solidFill>
                  <a:srgbClr val="FFFFFF"/>
                </a:solidFill>
                <a:latin typeface="Calibri"/>
                <a:cs typeface="Calibri"/>
              </a:rPr>
              <a:t> </a:t>
            </a:r>
            <a:r>
              <a:rPr sz="2000" i="1" spc="5" dirty="0">
                <a:solidFill>
                  <a:srgbClr val="FFFFFF"/>
                </a:solidFill>
                <a:latin typeface="Calibri"/>
                <a:cs typeface="Calibri"/>
              </a:rPr>
              <a:t>to</a:t>
            </a:r>
            <a:endParaRPr sz="2000">
              <a:latin typeface="Calibri"/>
              <a:cs typeface="Calibri"/>
            </a:endParaRPr>
          </a:p>
          <a:p>
            <a:pPr algn="ctr">
              <a:lnSpc>
                <a:spcPct val="100000"/>
              </a:lnSpc>
            </a:pPr>
            <a:r>
              <a:rPr sz="2000" i="1" spc="15" dirty="0">
                <a:solidFill>
                  <a:srgbClr val="FFFFFF"/>
                </a:solidFill>
                <a:latin typeface="Calibri"/>
                <a:cs typeface="Calibri"/>
              </a:rPr>
              <a:t>mobilize </a:t>
            </a:r>
            <a:r>
              <a:rPr sz="2000" i="1" spc="20" dirty="0">
                <a:solidFill>
                  <a:srgbClr val="FFFFFF"/>
                </a:solidFill>
                <a:latin typeface="Calibri"/>
                <a:cs typeface="Calibri"/>
              </a:rPr>
              <a:t>young </a:t>
            </a:r>
            <a:r>
              <a:rPr sz="2000" i="1" spc="15" dirty="0">
                <a:solidFill>
                  <a:srgbClr val="FFFFFF"/>
                </a:solidFill>
                <a:latin typeface="Calibri"/>
                <a:cs typeface="Calibri"/>
              </a:rPr>
              <a:t>people for </a:t>
            </a:r>
            <a:r>
              <a:rPr sz="2000" i="1" spc="30" dirty="0">
                <a:solidFill>
                  <a:srgbClr val="FFFFFF"/>
                </a:solidFill>
                <a:latin typeface="Calibri"/>
                <a:cs typeface="Calibri"/>
              </a:rPr>
              <a:t>the </a:t>
            </a:r>
            <a:r>
              <a:rPr sz="2000" i="1" spc="25" dirty="0">
                <a:solidFill>
                  <a:srgbClr val="FFFFFF"/>
                </a:solidFill>
                <a:latin typeface="Calibri"/>
                <a:cs typeface="Calibri"/>
              </a:rPr>
              <a:t>achievement of </a:t>
            </a:r>
            <a:r>
              <a:rPr sz="2000" i="1" spc="30" dirty="0">
                <a:solidFill>
                  <a:srgbClr val="FFFFFF"/>
                </a:solidFill>
                <a:latin typeface="Calibri"/>
                <a:cs typeface="Calibri"/>
              </a:rPr>
              <a:t>the </a:t>
            </a:r>
            <a:r>
              <a:rPr sz="2000" i="1" spc="25" dirty="0">
                <a:solidFill>
                  <a:srgbClr val="FFFFFF"/>
                </a:solidFill>
                <a:latin typeface="Calibri"/>
                <a:cs typeface="Calibri"/>
              </a:rPr>
              <a:t>Sustainable </a:t>
            </a:r>
            <a:r>
              <a:rPr sz="2000" i="1" spc="35" dirty="0">
                <a:solidFill>
                  <a:srgbClr val="FFFFFF"/>
                </a:solidFill>
                <a:latin typeface="Calibri"/>
                <a:cs typeface="Calibri"/>
              </a:rPr>
              <a:t>Development</a:t>
            </a:r>
            <a:r>
              <a:rPr sz="2000" i="1" spc="-225" dirty="0">
                <a:solidFill>
                  <a:srgbClr val="FFFFFF"/>
                </a:solidFill>
                <a:latin typeface="Calibri"/>
                <a:cs typeface="Calibri"/>
              </a:rPr>
              <a:t> </a:t>
            </a:r>
            <a:r>
              <a:rPr sz="2000" i="1" spc="25" dirty="0">
                <a:solidFill>
                  <a:srgbClr val="FFFFFF"/>
                </a:solidFill>
                <a:latin typeface="Calibri"/>
                <a:cs typeface="Calibri"/>
              </a:rPr>
              <a:t>Goals</a:t>
            </a:r>
            <a:endParaRPr sz="2000">
              <a:latin typeface="Calibri"/>
              <a:cs typeface="Calibri"/>
            </a:endParaRPr>
          </a:p>
        </p:txBody>
      </p:sp>
      <p:sp>
        <p:nvSpPr>
          <p:cNvPr id="7" name="object 7"/>
          <p:cNvSpPr/>
          <p:nvPr/>
        </p:nvSpPr>
        <p:spPr>
          <a:xfrm>
            <a:off x="0" y="5125402"/>
            <a:ext cx="2876550" cy="400685"/>
          </a:xfrm>
          <a:custGeom>
            <a:avLst/>
            <a:gdLst/>
            <a:ahLst/>
            <a:cxnLst/>
            <a:rect l="l" t="t" r="r" b="b"/>
            <a:pathLst>
              <a:path w="2876550" h="400685">
                <a:moveTo>
                  <a:pt x="0" y="400113"/>
                </a:moveTo>
                <a:lnTo>
                  <a:pt x="2876528" y="400113"/>
                </a:lnTo>
                <a:lnTo>
                  <a:pt x="2876528" y="0"/>
                </a:lnTo>
                <a:lnTo>
                  <a:pt x="0" y="0"/>
                </a:lnTo>
                <a:lnTo>
                  <a:pt x="0" y="400113"/>
                </a:lnTo>
                <a:close/>
              </a:path>
            </a:pathLst>
          </a:custGeom>
          <a:solidFill>
            <a:srgbClr val="037DF3"/>
          </a:solidFill>
        </p:spPr>
        <p:txBody>
          <a:bodyPr wrap="square" lIns="0" tIns="0" rIns="0" bIns="0" rtlCol="0"/>
          <a:lstStyle/>
          <a:p>
            <a:endParaRPr/>
          </a:p>
        </p:txBody>
      </p:sp>
      <p:sp>
        <p:nvSpPr>
          <p:cNvPr id="8" name="object 8"/>
          <p:cNvSpPr txBox="1"/>
          <p:nvPr/>
        </p:nvSpPr>
        <p:spPr>
          <a:xfrm>
            <a:off x="154635" y="5169916"/>
            <a:ext cx="2530475" cy="312420"/>
          </a:xfrm>
          <a:prstGeom prst="rect">
            <a:avLst/>
          </a:prstGeom>
        </p:spPr>
        <p:txBody>
          <a:bodyPr vert="horz" wrap="square" lIns="0" tIns="0" rIns="0" bIns="0" rtlCol="0">
            <a:spAutoFit/>
          </a:bodyPr>
          <a:lstStyle/>
          <a:p>
            <a:pPr marL="12700">
              <a:lnSpc>
                <a:spcPct val="100000"/>
              </a:lnSpc>
            </a:pPr>
            <a:r>
              <a:rPr sz="2000" i="1" spc="-30" dirty="0">
                <a:solidFill>
                  <a:srgbClr val="FFFFFF"/>
                </a:solidFill>
                <a:latin typeface="Trebuchet MS"/>
                <a:cs typeface="Trebuchet MS"/>
              </a:rPr>
              <a:t>Y4GG’s </a:t>
            </a:r>
            <a:r>
              <a:rPr sz="2000" i="1" spc="20" dirty="0">
                <a:solidFill>
                  <a:srgbClr val="FFFFFF"/>
                </a:solidFill>
                <a:latin typeface="Calibri"/>
                <a:cs typeface="Calibri"/>
              </a:rPr>
              <a:t>Global</a:t>
            </a:r>
            <a:r>
              <a:rPr sz="2000" i="1" spc="-175" dirty="0">
                <a:solidFill>
                  <a:srgbClr val="FFFFFF"/>
                </a:solidFill>
                <a:latin typeface="Calibri"/>
                <a:cs typeface="Calibri"/>
              </a:rPr>
              <a:t> </a:t>
            </a:r>
            <a:r>
              <a:rPr sz="2000" i="1" spc="30" dirty="0">
                <a:solidFill>
                  <a:srgbClr val="FFFFFF"/>
                </a:solidFill>
                <a:latin typeface="Calibri"/>
                <a:cs typeface="Calibri"/>
              </a:rPr>
              <a:t>Partners</a:t>
            </a:r>
            <a:endParaRPr sz="2000">
              <a:latin typeface="Calibri"/>
              <a:cs typeface="Calibri"/>
            </a:endParaRPr>
          </a:p>
        </p:txBody>
      </p:sp>
      <p:sp>
        <p:nvSpPr>
          <p:cNvPr id="9" name="object 9"/>
          <p:cNvSpPr/>
          <p:nvPr/>
        </p:nvSpPr>
        <p:spPr>
          <a:xfrm>
            <a:off x="1001699" y="5861265"/>
            <a:ext cx="617093" cy="49615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544442" y="5899899"/>
            <a:ext cx="1634998" cy="457517"/>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869694" y="5809767"/>
            <a:ext cx="1442338" cy="547649"/>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5413628" y="5827966"/>
            <a:ext cx="1353184" cy="450126"/>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9068816" y="5850813"/>
            <a:ext cx="1752600" cy="404431"/>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7001129" y="5948705"/>
            <a:ext cx="1833499" cy="283692"/>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910678" y="3720960"/>
            <a:ext cx="10589895" cy="866775"/>
          </a:xfrm>
          <a:custGeom>
            <a:avLst/>
            <a:gdLst/>
            <a:ahLst/>
            <a:cxnLst/>
            <a:rect l="l" t="t" r="r" b="b"/>
            <a:pathLst>
              <a:path w="10589895" h="866775">
                <a:moveTo>
                  <a:pt x="0" y="866660"/>
                </a:moveTo>
                <a:lnTo>
                  <a:pt x="10589768" y="866660"/>
                </a:lnTo>
                <a:lnTo>
                  <a:pt x="10589768" y="0"/>
                </a:lnTo>
                <a:lnTo>
                  <a:pt x="0" y="0"/>
                </a:lnTo>
                <a:lnTo>
                  <a:pt x="0" y="866660"/>
                </a:lnTo>
                <a:close/>
              </a:path>
            </a:pathLst>
          </a:custGeom>
          <a:solidFill>
            <a:srgbClr val="037DF3">
              <a:alpha val="36077"/>
            </a:srgbClr>
          </a:solidFill>
        </p:spPr>
        <p:txBody>
          <a:bodyPr wrap="square" lIns="0" tIns="0" rIns="0" bIns="0" rtlCol="0"/>
          <a:lstStyle/>
          <a:p>
            <a:endParaRPr/>
          </a:p>
        </p:txBody>
      </p:sp>
      <p:sp>
        <p:nvSpPr>
          <p:cNvPr id="16" name="object 16"/>
          <p:cNvSpPr/>
          <p:nvPr/>
        </p:nvSpPr>
        <p:spPr>
          <a:xfrm>
            <a:off x="1111072" y="4284598"/>
            <a:ext cx="5829300" cy="2540"/>
          </a:xfrm>
          <a:custGeom>
            <a:avLst/>
            <a:gdLst/>
            <a:ahLst/>
            <a:cxnLst/>
            <a:rect l="l" t="t" r="r" b="b"/>
            <a:pathLst>
              <a:path w="5829300" h="2539">
                <a:moveTo>
                  <a:pt x="0" y="0"/>
                </a:moveTo>
                <a:lnTo>
                  <a:pt x="5829223" y="2158"/>
                </a:lnTo>
              </a:path>
            </a:pathLst>
          </a:custGeom>
          <a:ln w="6350">
            <a:solidFill>
              <a:srgbClr val="FFFFFF"/>
            </a:solidFill>
          </a:ln>
        </p:spPr>
        <p:txBody>
          <a:bodyPr wrap="square" lIns="0" tIns="0" rIns="0" bIns="0" rtlCol="0"/>
          <a:lstStyle/>
          <a:p>
            <a:endParaRPr/>
          </a:p>
        </p:txBody>
      </p:sp>
      <p:sp>
        <p:nvSpPr>
          <p:cNvPr id="17" name="object 17"/>
          <p:cNvSpPr txBox="1"/>
          <p:nvPr/>
        </p:nvSpPr>
        <p:spPr>
          <a:xfrm>
            <a:off x="950772" y="3764788"/>
            <a:ext cx="9351010" cy="775335"/>
          </a:xfrm>
          <a:prstGeom prst="rect">
            <a:avLst/>
          </a:prstGeom>
        </p:spPr>
        <p:txBody>
          <a:bodyPr vert="horz" wrap="square" lIns="0" tIns="0" rIns="0" bIns="0" rtlCol="0">
            <a:spAutoFit/>
          </a:bodyPr>
          <a:lstStyle/>
          <a:p>
            <a:pPr marL="177800">
              <a:lnSpc>
                <a:spcPct val="100000"/>
              </a:lnSpc>
            </a:pPr>
            <a:r>
              <a:rPr sz="1400" i="1" spc="15" dirty="0">
                <a:solidFill>
                  <a:srgbClr val="FFFFFF"/>
                </a:solidFill>
                <a:latin typeface="Calibri"/>
                <a:cs typeface="Calibri"/>
              </a:rPr>
              <a:t>“Youth </a:t>
            </a:r>
            <a:r>
              <a:rPr sz="1400" i="1" spc="5" dirty="0">
                <a:solidFill>
                  <a:srgbClr val="FFFFFF"/>
                </a:solidFill>
                <a:latin typeface="Calibri"/>
                <a:cs typeface="Calibri"/>
              </a:rPr>
              <a:t>leadership </a:t>
            </a:r>
            <a:r>
              <a:rPr sz="1400" i="1" spc="15" dirty="0">
                <a:solidFill>
                  <a:srgbClr val="FFFFFF"/>
                </a:solidFill>
                <a:latin typeface="Calibri"/>
                <a:cs typeface="Calibri"/>
              </a:rPr>
              <a:t>and </a:t>
            </a:r>
            <a:r>
              <a:rPr sz="1400" i="1" spc="10" dirty="0">
                <a:solidFill>
                  <a:srgbClr val="FFFFFF"/>
                </a:solidFill>
                <a:latin typeface="Calibri"/>
                <a:cs typeface="Calibri"/>
              </a:rPr>
              <a:t>ownership </a:t>
            </a:r>
            <a:r>
              <a:rPr sz="1400" i="1" spc="5" dirty="0">
                <a:solidFill>
                  <a:srgbClr val="FFFFFF"/>
                </a:solidFill>
                <a:latin typeface="Calibri"/>
                <a:cs typeface="Calibri"/>
              </a:rPr>
              <a:t>is </a:t>
            </a:r>
            <a:r>
              <a:rPr sz="1400" i="1" spc="15" dirty="0">
                <a:solidFill>
                  <a:srgbClr val="FFFFFF"/>
                </a:solidFill>
                <a:latin typeface="Calibri"/>
                <a:cs typeface="Calibri"/>
              </a:rPr>
              <a:t>critical </a:t>
            </a:r>
            <a:r>
              <a:rPr sz="1400" i="1" spc="5" dirty="0">
                <a:solidFill>
                  <a:srgbClr val="FFFFFF"/>
                </a:solidFill>
                <a:latin typeface="Calibri"/>
                <a:cs typeface="Calibri"/>
              </a:rPr>
              <a:t>for </a:t>
            </a:r>
            <a:r>
              <a:rPr sz="1400" i="1" spc="15" dirty="0">
                <a:solidFill>
                  <a:srgbClr val="FFFFFF"/>
                </a:solidFill>
                <a:latin typeface="Calibri"/>
                <a:cs typeface="Calibri"/>
              </a:rPr>
              <a:t>the </a:t>
            </a:r>
            <a:r>
              <a:rPr sz="1400" i="1" spc="20" dirty="0">
                <a:solidFill>
                  <a:srgbClr val="FFFFFF"/>
                </a:solidFill>
                <a:latin typeface="Calibri"/>
                <a:cs typeface="Calibri"/>
              </a:rPr>
              <a:t>successful </a:t>
            </a:r>
            <a:r>
              <a:rPr sz="1400" i="1" spc="15" dirty="0">
                <a:solidFill>
                  <a:srgbClr val="FFFFFF"/>
                </a:solidFill>
                <a:latin typeface="Calibri"/>
                <a:cs typeface="Calibri"/>
              </a:rPr>
              <a:t>delivery of the Sustainable </a:t>
            </a:r>
            <a:r>
              <a:rPr sz="1400" i="1" spc="20" dirty="0">
                <a:solidFill>
                  <a:srgbClr val="FFFFFF"/>
                </a:solidFill>
                <a:latin typeface="Calibri"/>
                <a:cs typeface="Calibri"/>
              </a:rPr>
              <a:t>Development </a:t>
            </a:r>
            <a:r>
              <a:rPr sz="1400" i="1" spc="10" dirty="0">
                <a:solidFill>
                  <a:srgbClr val="FFFFFF"/>
                </a:solidFill>
                <a:latin typeface="Calibri"/>
                <a:cs typeface="Calibri"/>
              </a:rPr>
              <a:t>Goals. </a:t>
            </a:r>
            <a:r>
              <a:rPr sz="1400" i="1" spc="20" dirty="0">
                <a:solidFill>
                  <a:srgbClr val="FFFFFF"/>
                </a:solidFill>
                <a:latin typeface="Calibri"/>
                <a:cs typeface="Calibri"/>
              </a:rPr>
              <a:t>United</a:t>
            </a:r>
            <a:r>
              <a:rPr sz="1400" i="1" spc="-70" dirty="0">
                <a:solidFill>
                  <a:srgbClr val="FFFFFF"/>
                </a:solidFill>
                <a:latin typeface="Calibri"/>
                <a:cs typeface="Calibri"/>
              </a:rPr>
              <a:t> </a:t>
            </a:r>
            <a:r>
              <a:rPr sz="1400" i="1" spc="20" dirty="0">
                <a:solidFill>
                  <a:srgbClr val="FFFFFF"/>
                </a:solidFill>
                <a:latin typeface="Calibri"/>
                <a:cs typeface="Calibri"/>
              </a:rPr>
              <a:t>Nations</a:t>
            </a:r>
            <a:endParaRPr sz="1400">
              <a:latin typeface="Calibri"/>
              <a:cs typeface="Calibri"/>
            </a:endParaRPr>
          </a:p>
          <a:p>
            <a:pPr marL="177800">
              <a:lnSpc>
                <a:spcPct val="100000"/>
              </a:lnSpc>
            </a:pPr>
            <a:r>
              <a:rPr sz="1400" i="1" spc="15" dirty="0">
                <a:solidFill>
                  <a:srgbClr val="FFFFFF"/>
                </a:solidFill>
                <a:latin typeface="Calibri"/>
                <a:cs typeface="Calibri"/>
              </a:rPr>
              <a:t>had</a:t>
            </a:r>
            <a:r>
              <a:rPr sz="1400" i="1" spc="-15" dirty="0">
                <a:solidFill>
                  <a:srgbClr val="FFFFFF"/>
                </a:solidFill>
                <a:latin typeface="Calibri"/>
                <a:cs typeface="Calibri"/>
              </a:rPr>
              <a:t> </a:t>
            </a:r>
            <a:r>
              <a:rPr sz="1400" i="1" spc="-5" dirty="0">
                <a:solidFill>
                  <a:srgbClr val="FFFFFF"/>
                </a:solidFill>
                <a:latin typeface="Calibri"/>
                <a:cs typeface="Calibri"/>
              </a:rPr>
              <a:t>long</a:t>
            </a:r>
            <a:r>
              <a:rPr sz="1400" i="1" spc="5" dirty="0">
                <a:solidFill>
                  <a:srgbClr val="FFFFFF"/>
                </a:solidFill>
                <a:latin typeface="Calibri"/>
                <a:cs typeface="Calibri"/>
              </a:rPr>
              <a:t> </a:t>
            </a:r>
            <a:r>
              <a:rPr sz="1400" i="1" spc="10" dirty="0">
                <a:solidFill>
                  <a:srgbClr val="FFFFFF"/>
                </a:solidFill>
                <a:latin typeface="Calibri"/>
                <a:cs typeface="Calibri"/>
              </a:rPr>
              <a:t>recognized</a:t>
            </a:r>
            <a:r>
              <a:rPr sz="1400" i="1" dirty="0">
                <a:solidFill>
                  <a:srgbClr val="FFFFFF"/>
                </a:solidFill>
                <a:latin typeface="Calibri"/>
                <a:cs typeface="Calibri"/>
              </a:rPr>
              <a:t> </a:t>
            </a:r>
            <a:r>
              <a:rPr sz="1400" i="1" spc="15" dirty="0">
                <a:solidFill>
                  <a:srgbClr val="FFFFFF"/>
                </a:solidFill>
                <a:latin typeface="Calibri"/>
                <a:cs typeface="Calibri"/>
              </a:rPr>
              <a:t>the</a:t>
            </a:r>
            <a:r>
              <a:rPr sz="1400" i="1" spc="-15" dirty="0">
                <a:solidFill>
                  <a:srgbClr val="FFFFFF"/>
                </a:solidFill>
                <a:latin typeface="Calibri"/>
                <a:cs typeface="Calibri"/>
              </a:rPr>
              <a:t> </a:t>
            </a:r>
            <a:r>
              <a:rPr sz="1400" i="1" spc="10" dirty="0">
                <a:solidFill>
                  <a:srgbClr val="FFFFFF"/>
                </a:solidFill>
                <a:latin typeface="Calibri"/>
                <a:cs typeface="Calibri"/>
              </a:rPr>
              <a:t>efforts</a:t>
            </a:r>
            <a:r>
              <a:rPr sz="1400" i="1" spc="20" dirty="0">
                <a:solidFill>
                  <a:srgbClr val="FFFFFF"/>
                </a:solidFill>
                <a:latin typeface="Calibri"/>
                <a:cs typeface="Calibri"/>
              </a:rPr>
              <a:t> </a:t>
            </a:r>
            <a:r>
              <a:rPr sz="1400" i="1" spc="15" dirty="0">
                <a:solidFill>
                  <a:srgbClr val="FFFFFF"/>
                </a:solidFill>
                <a:latin typeface="Calibri"/>
                <a:cs typeface="Calibri"/>
              </a:rPr>
              <a:t>of</a:t>
            </a:r>
            <a:r>
              <a:rPr sz="1400" i="1" spc="5" dirty="0">
                <a:solidFill>
                  <a:srgbClr val="FFFFFF"/>
                </a:solidFill>
                <a:latin typeface="Calibri"/>
                <a:cs typeface="Calibri"/>
              </a:rPr>
              <a:t> </a:t>
            </a:r>
            <a:r>
              <a:rPr sz="1400" i="1" spc="75" dirty="0">
                <a:solidFill>
                  <a:srgbClr val="FFFFFF"/>
                </a:solidFill>
                <a:latin typeface="Calibri"/>
                <a:cs typeface="Calibri"/>
              </a:rPr>
              <a:t>AIESEC</a:t>
            </a:r>
            <a:r>
              <a:rPr sz="1400" i="1" spc="-5" dirty="0">
                <a:solidFill>
                  <a:srgbClr val="FFFFFF"/>
                </a:solidFill>
                <a:latin typeface="Calibri"/>
                <a:cs typeface="Calibri"/>
              </a:rPr>
              <a:t> </a:t>
            </a:r>
            <a:r>
              <a:rPr sz="1400" i="1" spc="10" dirty="0">
                <a:solidFill>
                  <a:srgbClr val="FFFFFF"/>
                </a:solidFill>
                <a:latin typeface="Calibri"/>
                <a:cs typeface="Calibri"/>
              </a:rPr>
              <a:t>in </a:t>
            </a:r>
            <a:r>
              <a:rPr sz="1400" i="1" spc="5" dirty="0">
                <a:solidFill>
                  <a:srgbClr val="FFFFFF"/>
                </a:solidFill>
                <a:latin typeface="Calibri"/>
                <a:cs typeface="Calibri"/>
              </a:rPr>
              <a:t>promoting</a:t>
            </a:r>
            <a:r>
              <a:rPr sz="1400" i="1" spc="-25" dirty="0">
                <a:solidFill>
                  <a:srgbClr val="FFFFFF"/>
                </a:solidFill>
                <a:latin typeface="Calibri"/>
                <a:cs typeface="Calibri"/>
              </a:rPr>
              <a:t> </a:t>
            </a:r>
            <a:r>
              <a:rPr sz="1400" i="1" spc="15" dirty="0">
                <a:solidFill>
                  <a:srgbClr val="FFFFFF"/>
                </a:solidFill>
                <a:latin typeface="Calibri"/>
                <a:cs typeface="Calibri"/>
              </a:rPr>
              <a:t>peace</a:t>
            </a:r>
            <a:r>
              <a:rPr sz="1400" i="1" spc="10" dirty="0">
                <a:solidFill>
                  <a:srgbClr val="FFFFFF"/>
                </a:solidFill>
                <a:latin typeface="Calibri"/>
                <a:cs typeface="Calibri"/>
              </a:rPr>
              <a:t> </a:t>
            </a:r>
            <a:r>
              <a:rPr sz="1400" i="1" spc="15" dirty="0">
                <a:solidFill>
                  <a:srgbClr val="FFFFFF"/>
                </a:solidFill>
                <a:latin typeface="Calibri"/>
                <a:cs typeface="Calibri"/>
              </a:rPr>
              <a:t>and</a:t>
            </a:r>
            <a:r>
              <a:rPr sz="1400" i="1" spc="-15" dirty="0">
                <a:solidFill>
                  <a:srgbClr val="FFFFFF"/>
                </a:solidFill>
                <a:latin typeface="Calibri"/>
                <a:cs typeface="Calibri"/>
              </a:rPr>
              <a:t> </a:t>
            </a:r>
            <a:r>
              <a:rPr sz="1400" i="1" spc="10" dirty="0">
                <a:solidFill>
                  <a:srgbClr val="FFFFFF"/>
                </a:solidFill>
                <a:latin typeface="Calibri"/>
                <a:cs typeface="Calibri"/>
              </a:rPr>
              <a:t>development</a:t>
            </a:r>
            <a:r>
              <a:rPr sz="1400" i="1" spc="-15" dirty="0">
                <a:solidFill>
                  <a:srgbClr val="FFFFFF"/>
                </a:solidFill>
                <a:latin typeface="Calibri"/>
                <a:cs typeface="Calibri"/>
              </a:rPr>
              <a:t> </a:t>
            </a:r>
            <a:r>
              <a:rPr sz="1400" i="1" spc="10" dirty="0">
                <a:solidFill>
                  <a:srgbClr val="FFFFFF"/>
                </a:solidFill>
                <a:latin typeface="Calibri"/>
                <a:cs typeface="Calibri"/>
              </a:rPr>
              <a:t>through</a:t>
            </a:r>
            <a:r>
              <a:rPr sz="1400" i="1" spc="-15" dirty="0">
                <a:solidFill>
                  <a:srgbClr val="FFFFFF"/>
                </a:solidFill>
                <a:latin typeface="Calibri"/>
                <a:cs typeface="Calibri"/>
              </a:rPr>
              <a:t> </a:t>
            </a:r>
            <a:r>
              <a:rPr sz="1400" i="1" spc="10" dirty="0">
                <a:solidFill>
                  <a:srgbClr val="FFFFFF"/>
                </a:solidFill>
                <a:latin typeface="Calibri"/>
                <a:cs typeface="Calibri"/>
              </a:rPr>
              <a:t>professional</a:t>
            </a:r>
            <a:r>
              <a:rPr sz="1400" i="1" spc="-25" dirty="0">
                <a:solidFill>
                  <a:srgbClr val="FFFFFF"/>
                </a:solidFill>
                <a:latin typeface="Calibri"/>
                <a:cs typeface="Calibri"/>
              </a:rPr>
              <a:t> </a:t>
            </a:r>
            <a:r>
              <a:rPr sz="1400" i="1" spc="15" dirty="0">
                <a:solidFill>
                  <a:srgbClr val="FFFFFF"/>
                </a:solidFill>
                <a:latin typeface="Calibri"/>
                <a:cs typeface="Calibri"/>
              </a:rPr>
              <a:t>and</a:t>
            </a:r>
            <a:r>
              <a:rPr sz="1400" i="1" dirty="0">
                <a:solidFill>
                  <a:srgbClr val="FFFFFF"/>
                </a:solidFill>
                <a:latin typeface="Calibri"/>
                <a:cs typeface="Calibri"/>
              </a:rPr>
              <a:t> </a:t>
            </a:r>
            <a:r>
              <a:rPr sz="1400" i="1" spc="10" dirty="0">
                <a:solidFill>
                  <a:srgbClr val="FFFFFF"/>
                </a:solidFill>
                <a:latin typeface="Calibri"/>
                <a:cs typeface="Calibri"/>
              </a:rPr>
              <a:t>cultural</a:t>
            </a:r>
            <a:r>
              <a:rPr sz="1400" i="1" spc="-20" dirty="0">
                <a:solidFill>
                  <a:srgbClr val="FFFFFF"/>
                </a:solidFill>
                <a:latin typeface="Calibri"/>
                <a:cs typeface="Calibri"/>
              </a:rPr>
              <a:t> </a:t>
            </a:r>
            <a:r>
              <a:rPr sz="1400" i="1" spc="-5" dirty="0">
                <a:solidFill>
                  <a:srgbClr val="FFFFFF"/>
                </a:solidFill>
                <a:latin typeface="Calibri"/>
                <a:cs typeface="Calibri"/>
              </a:rPr>
              <a:t>exchange.”</a:t>
            </a:r>
            <a:endParaRPr sz="1400">
              <a:latin typeface="Calibri"/>
              <a:cs typeface="Calibri"/>
            </a:endParaRPr>
          </a:p>
          <a:p>
            <a:pPr marL="12700">
              <a:lnSpc>
                <a:spcPct val="100000"/>
              </a:lnSpc>
              <a:spcBef>
                <a:spcPts val="1230"/>
              </a:spcBef>
            </a:pPr>
            <a:r>
              <a:rPr sz="1200" i="1" spc="-25" dirty="0">
                <a:solidFill>
                  <a:srgbClr val="FFFFFF"/>
                </a:solidFill>
                <a:latin typeface="Calibri"/>
                <a:cs typeface="Calibri"/>
              </a:rPr>
              <a:t>Mr. </a:t>
            </a:r>
            <a:r>
              <a:rPr sz="1200" i="1" dirty="0">
                <a:solidFill>
                  <a:srgbClr val="FFFFFF"/>
                </a:solidFill>
                <a:latin typeface="Calibri"/>
                <a:cs typeface="Calibri"/>
              </a:rPr>
              <a:t>Ahmad </a:t>
            </a:r>
            <a:r>
              <a:rPr sz="1200" i="1" spc="-5" dirty="0">
                <a:solidFill>
                  <a:srgbClr val="FFFFFF"/>
                </a:solidFill>
                <a:latin typeface="Calibri"/>
                <a:cs typeface="Calibri"/>
              </a:rPr>
              <a:t>Alhendawi </a:t>
            </a:r>
            <a:r>
              <a:rPr sz="1200" i="1" spc="95" dirty="0">
                <a:solidFill>
                  <a:srgbClr val="FFFFFF"/>
                </a:solidFill>
                <a:latin typeface="Gill Sans MT"/>
                <a:cs typeface="Gill Sans MT"/>
              </a:rPr>
              <a:t>– </a:t>
            </a:r>
            <a:r>
              <a:rPr sz="1200" i="1" dirty="0">
                <a:solidFill>
                  <a:srgbClr val="FFFFFF"/>
                </a:solidFill>
                <a:latin typeface="Calibri"/>
                <a:cs typeface="Calibri"/>
              </a:rPr>
              <a:t>Secretary-General's </a:t>
            </a:r>
            <a:r>
              <a:rPr sz="1200" i="1" spc="15" dirty="0">
                <a:solidFill>
                  <a:srgbClr val="FFFFFF"/>
                </a:solidFill>
                <a:latin typeface="Calibri"/>
                <a:cs typeface="Calibri"/>
              </a:rPr>
              <a:t>Envoy </a:t>
            </a:r>
            <a:r>
              <a:rPr sz="1200" i="1" spc="-5" dirty="0">
                <a:solidFill>
                  <a:srgbClr val="FFFFFF"/>
                </a:solidFill>
                <a:latin typeface="Calibri"/>
                <a:cs typeface="Calibri"/>
              </a:rPr>
              <a:t>on</a:t>
            </a:r>
            <a:r>
              <a:rPr sz="1200" i="1" spc="75" dirty="0">
                <a:solidFill>
                  <a:srgbClr val="FFFFFF"/>
                </a:solidFill>
                <a:latin typeface="Calibri"/>
                <a:cs typeface="Calibri"/>
              </a:rPr>
              <a:t> </a:t>
            </a:r>
            <a:r>
              <a:rPr sz="1200" i="1" spc="15" dirty="0">
                <a:solidFill>
                  <a:srgbClr val="FFFFFF"/>
                </a:solidFill>
                <a:latin typeface="Calibri"/>
                <a:cs typeface="Calibri"/>
              </a:rPr>
              <a:t>Youth</a:t>
            </a:r>
            <a:endParaRPr sz="1200">
              <a:latin typeface="Calibri"/>
              <a:cs typeface="Calibri"/>
            </a:endParaRPr>
          </a:p>
        </p:txBody>
      </p:sp>
      <p:sp>
        <p:nvSpPr>
          <p:cNvPr id="18" name="object 18"/>
          <p:cNvSpPr/>
          <p:nvPr/>
        </p:nvSpPr>
        <p:spPr>
          <a:xfrm>
            <a:off x="10491089" y="3021393"/>
            <a:ext cx="855891" cy="1139253"/>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2192000" cy="685799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636635" y="3925570"/>
            <a:ext cx="2945765" cy="494030"/>
          </a:xfrm>
          <a:custGeom>
            <a:avLst/>
            <a:gdLst/>
            <a:ahLst/>
            <a:cxnLst/>
            <a:rect l="l" t="t" r="r" b="b"/>
            <a:pathLst>
              <a:path w="2945765" h="494029">
                <a:moveTo>
                  <a:pt x="2929254" y="0"/>
                </a:moveTo>
                <a:lnTo>
                  <a:pt x="0" y="131571"/>
                </a:lnTo>
                <a:lnTo>
                  <a:pt x="16255" y="494029"/>
                </a:lnTo>
                <a:lnTo>
                  <a:pt x="2945510" y="362457"/>
                </a:lnTo>
                <a:lnTo>
                  <a:pt x="2929254" y="0"/>
                </a:lnTo>
                <a:close/>
              </a:path>
            </a:pathLst>
          </a:custGeom>
          <a:solidFill>
            <a:srgbClr val="037DF3"/>
          </a:solidFill>
        </p:spPr>
        <p:txBody>
          <a:bodyPr wrap="square" lIns="0" tIns="0" rIns="0" bIns="0" rtlCol="0"/>
          <a:lstStyle/>
          <a:p>
            <a:endParaRPr/>
          </a:p>
        </p:txBody>
      </p:sp>
      <p:sp>
        <p:nvSpPr>
          <p:cNvPr id="4" name="object 4"/>
          <p:cNvSpPr/>
          <p:nvPr/>
        </p:nvSpPr>
        <p:spPr>
          <a:xfrm>
            <a:off x="8610600" y="3876421"/>
            <a:ext cx="2945765" cy="494030"/>
          </a:xfrm>
          <a:custGeom>
            <a:avLst/>
            <a:gdLst/>
            <a:ahLst/>
            <a:cxnLst/>
            <a:rect l="l" t="t" r="r" b="b"/>
            <a:pathLst>
              <a:path w="2945765" h="494029">
                <a:moveTo>
                  <a:pt x="0" y="131571"/>
                </a:moveTo>
                <a:lnTo>
                  <a:pt x="2929254" y="0"/>
                </a:lnTo>
                <a:lnTo>
                  <a:pt x="2945510" y="362457"/>
                </a:lnTo>
                <a:lnTo>
                  <a:pt x="16255" y="494029"/>
                </a:lnTo>
                <a:lnTo>
                  <a:pt x="0" y="131571"/>
                </a:lnTo>
                <a:close/>
              </a:path>
            </a:pathLst>
          </a:custGeom>
          <a:ln w="12700">
            <a:solidFill>
              <a:srgbClr val="41709C"/>
            </a:solidFill>
          </a:ln>
        </p:spPr>
        <p:txBody>
          <a:bodyPr wrap="square" lIns="0" tIns="0" rIns="0" bIns="0" rtlCol="0"/>
          <a:lstStyle/>
          <a:p>
            <a:endParaRPr/>
          </a:p>
        </p:txBody>
      </p:sp>
      <p:sp>
        <p:nvSpPr>
          <p:cNvPr id="5" name="object 5"/>
          <p:cNvSpPr/>
          <p:nvPr/>
        </p:nvSpPr>
        <p:spPr>
          <a:xfrm>
            <a:off x="8680704" y="4094860"/>
            <a:ext cx="1225296" cy="25247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0232390" y="3973829"/>
            <a:ext cx="1197610" cy="231520"/>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1524000" y="3352800"/>
            <a:ext cx="318184" cy="307777"/>
          </a:xfrm>
          <a:prstGeom prst="rect">
            <a:avLst/>
          </a:prstGeom>
        </p:spPr>
        <p:txBody>
          <a:bodyPr vert="horz" wrap="square" lIns="0" tIns="0" rIns="0" bIns="0" rtlCol="0">
            <a:spAutoFit/>
          </a:bodyPr>
          <a:lstStyle/>
          <a:p>
            <a:pPr marL="12700">
              <a:lnSpc>
                <a:spcPct val="100000"/>
              </a:lnSpc>
            </a:pPr>
            <a:r>
              <a:rPr sz="2000" i="1" spc="60" dirty="0">
                <a:solidFill>
                  <a:srgbClr val="FFFFFF"/>
                </a:solidFill>
                <a:latin typeface="Calibri"/>
                <a:cs typeface="Calibri"/>
              </a:rPr>
              <a:t>By</a:t>
            </a:r>
            <a:endParaRPr sz="2000" dirty="0">
              <a:latin typeface="Calibri"/>
              <a:cs typeface="Calibri"/>
            </a:endParaRPr>
          </a:p>
        </p:txBody>
      </p:sp>
      <p:sp>
        <p:nvSpPr>
          <p:cNvPr id="9" name="object 9"/>
          <p:cNvSpPr txBox="1"/>
          <p:nvPr/>
        </p:nvSpPr>
        <p:spPr>
          <a:xfrm>
            <a:off x="3997960" y="3346958"/>
            <a:ext cx="2174240" cy="312420"/>
          </a:xfrm>
          <a:prstGeom prst="rect">
            <a:avLst/>
          </a:prstGeom>
        </p:spPr>
        <p:txBody>
          <a:bodyPr vert="horz" wrap="square" lIns="0" tIns="0" rIns="0" bIns="0" rtlCol="0">
            <a:spAutoFit/>
          </a:bodyPr>
          <a:lstStyle/>
          <a:p>
            <a:pPr marL="12700">
              <a:lnSpc>
                <a:spcPct val="100000"/>
              </a:lnSpc>
            </a:pPr>
            <a:r>
              <a:rPr sz="2000" i="1" spc="5" dirty="0">
                <a:solidFill>
                  <a:srgbClr val="FFFFFF"/>
                </a:solidFill>
                <a:latin typeface="Calibri"/>
                <a:cs typeface="Calibri"/>
              </a:rPr>
              <a:t>on </a:t>
            </a:r>
            <a:r>
              <a:rPr sz="2000" i="1" dirty="0">
                <a:solidFill>
                  <a:srgbClr val="FFFFFF"/>
                </a:solidFill>
                <a:latin typeface="Calibri"/>
                <a:cs typeface="Calibri"/>
              </a:rPr>
              <a:t>the current</a:t>
            </a:r>
            <a:r>
              <a:rPr sz="2000" i="1" spc="85" dirty="0">
                <a:solidFill>
                  <a:srgbClr val="FFFFFF"/>
                </a:solidFill>
                <a:latin typeface="Calibri"/>
                <a:cs typeface="Calibri"/>
              </a:rPr>
              <a:t> </a:t>
            </a:r>
            <a:r>
              <a:rPr sz="2000" i="1" spc="-5" dirty="0">
                <a:solidFill>
                  <a:srgbClr val="FFFFFF"/>
                </a:solidFill>
                <a:latin typeface="Calibri"/>
                <a:cs typeface="Calibri"/>
              </a:rPr>
              <a:t>issues</a:t>
            </a:r>
            <a:endParaRPr sz="2000" dirty="0">
              <a:latin typeface="Calibri"/>
              <a:cs typeface="Calibri"/>
            </a:endParaRPr>
          </a:p>
        </p:txBody>
      </p:sp>
      <p:sp>
        <p:nvSpPr>
          <p:cNvPr id="10" name="object 10"/>
          <p:cNvSpPr txBox="1"/>
          <p:nvPr/>
        </p:nvSpPr>
        <p:spPr>
          <a:xfrm>
            <a:off x="6163378" y="3332848"/>
            <a:ext cx="94864" cy="321883"/>
          </a:xfrm>
          <a:prstGeom prst="rect">
            <a:avLst/>
          </a:prstGeom>
        </p:spPr>
        <p:txBody>
          <a:bodyPr vert="horz" wrap="square" lIns="0" tIns="13970" rIns="0" bIns="0" rtlCol="0">
            <a:spAutoFit/>
          </a:bodyPr>
          <a:lstStyle/>
          <a:p>
            <a:pPr>
              <a:lnSpc>
                <a:spcPct val="100000"/>
              </a:lnSpc>
              <a:spcBef>
                <a:spcPts val="110"/>
              </a:spcBef>
            </a:pPr>
            <a:r>
              <a:rPr sz="2000" i="1" spc="-75" dirty="0">
                <a:solidFill>
                  <a:srgbClr val="FFFFFF"/>
                </a:solidFill>
                <a:latin typeface="Calibri"/>
                <a:cs typeface="Calibri"/>
              </a:rPr>
              <a:t>,</a:t>
            </a:r>
            <a:endParaRPr sz="2000" dirty="0">
              <a:latin typeface="Calibri"/>
              <a:cs typeface="Calibri"/>
            </a:endParaRPr>
          </a:p>
        </p:txBody>
      </p:sp>
      <p:sp>
        <p:nvSpPr>
          <p:cNvPr id="12" name="object 12"/>
          <p:cNvSpPr txBox="1"/>
          <p:nvPr/>
        </p:nvSpPr>
        <p:spPr>
          <a:xfrm>
            <a:off x="1524000" y="3643533"/>
            <a:ext cx="8480523" cy="930244"/>
          </a:xfrm>
          <a:prstGeom prst="rect">
            <a:avLst/>
          </a:prstGeom>
        </p:spPr>
        <p:txBody>
          <a:bodyPr vert="horz" wrap="square" lIns="0" tIns="0" rIns="0" bIns="0" rtlCol="0">
            <a:spAutoFit/>
          </a:bodyPr>
          <a:lstStyle/>
          <a:p>
            <a:pPr marL="12700" marR="5080" algn="ctr">
              <a:lnSpc>
                <a:spcPct val="100000"/>
              </a:lnSpc>
            </a:pPr>
            <a:r>
              <a:rPr sz="2000" i="1" spc="-5" dirty="0">
                <a:solidFill>
                  <a:srgbClr val="FFFFFF"/>
                </a:solidFill>
                <a:latin typeface="Calibri"/>
                <a:cs typeface="Calibri"/>
              </a:rPr>
              <a:t>them </a:t>
            </a:r>
            <a:r>
              <a:rPr sz="2000" i="1" spc="5" dirty="0">
                <a:solidFill>
                  <a:srgbClr val="FFFFFF"/>
                </a:solidFill>
                <a:latin typeface="Calibri"/>
                <a:cs typeface="Calibri"/>
              </a:rPr>
              <a:t>to </a:t>
            </a:r>
            <a:r>
              <a:rPr sz="2000" i="1" spc="-30" dirty="0">
                <a:solidFill>
                  <a:srgbClr val="FFFFFF"/>
                </a:solidFill>
                <a:latin typeface="Calibri"/>
                <a:cs typeface="Calibri"/>
              </a:rPr>
              <a:t>generate </a:t>
            </a:r>
            <a:r>
              <a:rPr sz="2000" i="1" spc="-20" dirty="0">
                <a:solidFill>
                  <a:srgbClr val="FFFFFF"/>
                </a:solidFill>
                <a:latin typeface="Calibri"/>
                <a:cs typeface="Calibri"/>
              </a:rPr>
              <a:t>ideas </a:t>
            </a:r>
            <a:r>
              <a:rPr sz="2000" i="1" spc="-10" dirty="0">
                <a:solidFill>
                  <a:srgbClr val="FFFFFF"/>
                </a:solidFill>
                <a:latin typeface="Calibri"/>
                <a:cs typeface="Calibri"/>
              </a:rPr>
              <a:t>as </a:t>
            </a:r>
            <a:r>
              <a:rPr sz="2000" i="1" spc="-30" dirty="0">
                <a:solidFill>
                  <a:srgbClr val="FFFFFF"/>
                </a:solidFill>
                <a:latin typeface="Calibri"/>
                <a:cs typeface="Calibri"/>
              </a:rPr>
              <a:t>well </a:t>
            </a:r>
            <a:r>
              <a:rPr sz="2000" i="1" spc="-10" dirty="0">
                <a:solidFill>
                  <a:srgbClr val="FFFFFF"/>
                </a:solidFill>
                <a:latin typeface="Calibri"/>
                <a:cs typeface="Calibri"/>
              </a:rPr>
              <a:t>as </a:t>
            </a:r>
            <a:r>
              <a:rPr sz="2000" i="1" spc="-25" dirty="0">
                <a:solidFill>
                  <a:srgbClr val="FFFFFF"/>
                </a:solidFill>
                <a:latin typeface="Calibri"/>
                <a:cs typeface="Calibri"/>
              </a:rPr>
              <a:t>implementing </a:t>
            </a:r>
            <a:r>
              <a:rPr sz="2000" i="1" spc="5" dirty="0">
                <a:solidFill>
                  <a:srgbClr val="FFFFFF"/>
                </a:solidFill>
                <a:latin typeface="Calibri"/>
                <a:cs typeface="Calibri"/>
              </a:rPr>
              <a:t>actions </a:t>
            </a:r>
            <a:r>
              <a:rPr sz="2000" i="1" spc="-15" dirty="0">
                <a:solidFill>
                  <a:srgbClr val="FFFFFF"/>
                </a:solidFill>
                <a:latin typeface="Calibri"/>
                <a:cs typeface="Calibri"/>
              </a:rPr>
              <a:t>in </a:t>
            </a:r>
            <a:r>
              <a:rPr sz="2000" i="1" spc="5" dirty="0">
                <a:solidFill>
                  <a:srgbClr val="FFFFFF"/>
                </a:solidFill>
                <a:latin typeface="Calibri"/>
                <a:cs typeface="Calibri"/>
              </a:rPr>
              <a:t>co-operation </a:t>
            </a:r>
            <a:r>
              <a:rPr sz="2000" i="1" spc="-10" dirty="0">
                <a:solidFill>
                  <a:srgbClr val="FFFFFF"/>
                </a:solidFill>
                <a:latin typeface="Calibri"/>
                <a:cs typeface="Calibri"/>
              </a:rPr>
              <a:t>with </a:t>
            </a:r>
            <a:r>
              <a:rPr sz="2000" i="1" spc="-5" dirty="0">
                <a:solidFill>
                  <a:srgbClr val="FFFFFF"/>
                </a:solidFill>
                <a:latin typeface="Calibri"/>
                <a:cs typeface="Calibri"/>
              </a:rPr>
              <a:t>other  </a:t>
            </a:r>
            <a:r>
              <a:rPr sz="2000" i="1" spc="-15" dirty="0">
                <a:solidFill>
                  <a:srgbClr val="FFFFFF"/>
                </a:solidFill>
                <a:latin typeface="Calibri"/>
                <a:cs typeface="Calibri"/>
              </a:rPr>
              <a:t>stakeholders, </a:t>
            </a:r>
            <a:r>
              <a:rPr sz="2000" i="1" spc="-20" dirty="0">
                <a:solidFill>
                  <a:srgbClr val="FFFFFF"/>
                </a:solidFill>
                <a:latin typeface="Calibri"/>
                <a:cs typeface="Calibri"/>
              </a:rPr>
              <a:t>we </a:t>
            </a:r>
            <a:r>
              <a:rPr sz="2000" i="1" spc="-10" dirty="0">
                <a:solidFill>
                  <a:srgbClr val="FFFFFF"/>
                </a:solidFill>
                <a:latin typeface="Calibri"/>
                <a:cs typeface="Calibri"/>
              </a:rPr>
              <a:t>envision </a:t>
            </a:r>
            <a:r>
              <a:rPr sz="2000" i="1" spc="-30" dirty="0">
                <a:solidFill>
                  <a:srgbClr val="FFFFFF"/>
                </a:solidFill>
                <a:latin typeface="Calibri"/>
                <a:cs typeface="Calibri"/>
              </a:rPr>
              <a:t>a </a:t>
            </a:r>
            <a:r>
              <a:rPr sz="2000" i="1" spc="-25" dirty="0">
                <a:solidFill>
                  <a:srgbClr val="FFFFFF"/>
                </a:solidFill>
                <a:latin typeface="Calibri"/>
                <a:cs typeface="Calibri"/>
              </a:rPr>
              <a:t>generation </a:t>
            </a:r>
            <a:r>
              <a:rPr sz="2000" i="1" spc="-5" dirty="0">
                <a:solidFill>
                  <a:srgbClr val="FFFFFF"/>
                </a:solidFill>
                <a:latin typeface="Calibri"/>
                <a:cs typeface="Calibri"/>
              </a:rPr>
              <a:t>who</a:t>
            </a:r>
            <a:r>
              <a:rPr sz="2000" i="1" spc="409" dirty="0">
                <a:solidFill>
                  <a:srgbClr val="FFFFFF"/>
                </a:solidFill>
                <a:latin typeface="Calibri"/>
                <a:cs typeface="Calibri"/>
              </a:rPr>
              <a:t> </a:t>
            </a:r>
            <a:r>
              <a:rPr sz="2000" i="1" spc="-15" dirty="0">
                <a:solidFill>
                  <a:srgbClr val="FFFFFF"/>
                </a:solidFill>
                <a:latin typeface="Calibri"/>
                <a:cs typeface="Calibri"/>
              </a:rPr>
              <a:t>determines</a:t>
            </a:r>
            <a:endParaRPr sz="2000" dirty="0">
              <a:latin typeface="Calibri"/>
              <a:cs typeface="Calibri"/>
            </a:endParaRPr>
          </a:p>
          <a:p>
            <a:pPr marL="635" algn="ctr">
              <a:lnSpc>
                <a:spcPct val="100000"/>
              </a:lnSpc>
            </a:pPr>
            <a:r>
              <a:rPr sz="2000" i="1" spc="-10" dirty="0">
                <a:solidFill>
                  <a:srgbClr val="FFFFFF"/>
                </a:solidFill>
                <a:latin typeface="Calibri"/>
                <a:cs typeface="Calibri"/>
              </a:rPr>
              <a:t>towards </a:t>
            </a:r>
            <a:r>
              <a:rPr sz="2000" i="1" spc="-5" dirty="0">
                <a:solidFill>
                  <a:srgbClr val="FFFFFF"/>
                </a:solidFill>
                <a:latin typeface="Calibri"/>
                <a:cs typeface="Calibri"/>
              </a:rPr>
              <a:t>Sustainable </a:t>
            </a:r>
            <a:r>
              <a:rPr sz="2000" i="1" spc="10" dirty="0">
                <a:solidFill>
                  <a:srgbClr val="FFFFFF"/>
                </a:solidFill>
                <a:latin typeface="Calibri"/>
                <a:cs typeface="Calibri"/>
              </a:rPr>
              <a:t>Development </a:t>
            </a:r>
            <a:r>
              <a:rPr sz="2000" i="1" spc="5" dirty="0">
                <a:solidFill>
                  <a:srgbClr val="FFFFFF"/>
                </a:solidFill>
                <a:latin typeface="Calibri"/>
                <a:cs typeface="Calibri"/>
              </a:rPr>
              <a:t>Goals</a:t>
            </a:r>
            <a:r>
              <a:rPr sz="2000" i="1" spc="175" dirty="0">
                <a:solidFill>
                  <a:srgbClr val="FFFFFF"/>
                </a:solidFill>
                <a:latin typeface="Calibri"/>
                <a:cs typeface="Calibri"/>
              </a:rPr>
              <a:t> </a:t>
            </a:r>
            <a:r>
              <a:rPr sz="2000" i="1" spc="15" dirty="0">
                <a:solidFill>
                  <a:srgbClr val="FFFFFF"/>
                </a:solidFill>
                <a:latin typeface="Calibri"/>
                <a:cs typeface="Calibri"/>
              </a:rPr>
              <a:t>(SDGs).</a:t>
            </a:r>
            <a:endParaRPr sz="2000" dirty="0">
              <a:latin typeface="Calibri"/>
              <a:cs typeface="Calibri"/>
            </a:endParaRPr>
          </a:p>
        </p:txBody>
      </p:sp>
      <p:sp>
        <p:nvSpPr>
          <p:cNvPr id="13" name="object 13"/>
          <p:cNvSpPr txBox="1"/>
          <p:nvPr/>
        </p:nvSpPr>
        <p:spPr>
          <a:xfrm>
            <a:off x="1904999" y="3308718"/>
            <a:ext cx="2057401" cy="342401"/>
          </a:xfrm>
          <a:prstGeom prst="rect">
            <a:avLst/>
          </a:prstGeom>
          <a:solidFill>
            <a:srgbClr val="FF8900"/>
          </a:solidFill>
        </p:spPr>
        <p:txBody>
          <a:bodyPr vert="horz" wrap="square" lIns="0" tIns="34290" rIns="0" bIns="0" rtlCol="0">
            <a:spAutoFit/>
          </a:bodyPr>
          <a:lstStyle/>
          <a:p>
            <a:pPr marL="96520">
              <a:lnSpc>
                <a:spcPct val="100000"/>
              </a:lnSpc>
              <a:spcBef>
                <a:spcPts val="270"/>
              </a:spcBef>
            </a:pPr>
            <a:r>
              <a:rPr sz="2000" b="1" i="1" spc="5" dirty="0">
                <a:solidFill>
                  <a:srgbClr val="FFFFFF"/>
                </a:solidFill>
                <a:latin typeface="Calibri"/>
                <a:cs typeface="Calibri"/>
              </a:rPr>
              <a:t>raising</a:t>
            </a:r>
            <a:r>
              <a:rPr sz="2000" b="1" i="1" spc="-75" dirty="0">
                <a:solidFill>
                  <a:srgbClr val="FFFFFF"/>
                </a:solidFill>
                <a:latin typeface="Calibri"/>
                <a:cs typeface="Calibri"/>
              </a:rPr>
              <a:t> </a:t>
            </a:r>
            <a:r>
              <a:rPr sz="2000" b="1" i="1" spc="5" dirty="0">
                <a:solidFill>
                  <a:srgbClr val="FFFFFF"/>
                </a:solidFill>
                <a:latin typeface="Calibri"/>
                <a:cs typeface="Calibri"/>
              </a:rPr>
              <a:t>awareness</a:t>
            </a:r>
            <a:endParaRPr sz="2000" dirty="0">
              <a:latin typeface="Calibri"/>
              <a:cs typeface="Calibri"/>
            </a:endParaRPr>
          </a:p>
        </p:txBody>
      </p:sp>
      <p:sp>
        <p:nvSpPr>
          <p:cNvPr id="14" name="object 14"/>
          <p:cNvSpPr txBox="1"/>
          <p:nvPr/>
        </p:nvSpPr>
        <p:spPr>
          <a:xfrm>
            <a:off x="6248400" y="3276600"/>
            <a:ext cx="1109651" cy="342401"/>
          </a:xfrm>
          <a:prstGeom prst="rect">
            <a:avLst/>
          </a:prstGeom>
          <a:solidFill>
            <a:srgbClr val="31C9AC"/>
          </a:solidFill>
        </p:spPr>
        <p:txBody>
          <a:bodyPr vert="horz" wrap="square" lIns="0" tIns="34290" rIns="0" bIns="0" rtlCol="0">
            <a:spAutoFit/>
          </a:bodyPr>
          <a:lstStyle/>
          <a:p>
            <a:pPr marL="101600">
              <a:lnSpc>
                <a:spcPct val="100000"/>
              </a:lnSpc>
              <a:spcBef>
                <a:spcPts val="270"/>
              </a:spcBef>
            </a:pPr>
            <a:r>
              <a:rPr lang="en-US" sz="2000" b="1" i="1" spc="10" dirty="0">
                <a:solidFill>
                  <a:srgbClr val="FFFFFF"/>
                </a:solidFill>
                <a:latin typeface="Calibri"/>
                <a:cs typeface="Calibri"/>
              </a:rPr>
              <a:t>i</a:t>
            </a:r>
            <a:r>
              <a:rPr sz="2000" b="1" i="1" spc="10" dirty="0">
                <a:solidFill>
                  <a:srgbClr val="FFFFFF"/>
                </a:solidFill>
                <a:latin typeface="Calibri"/>
                <a:cs typeface="Calibri"/>
              </a:rPr>
              <a:t>nspiring</a:t>
            </a:r>
            <a:r>
              <a:rPr lang="en-US" sz="2000" b="1" i="1" spc="10" dirty="0">
                <a:solidFill>
                  <a:srgbClr val="FFFFFF"/>
                </a:solidFill>
                <a:latin typeface="Calibri"/>
                <a:cs typeface="Calibri"/>
              </a:rPr>
              <a:t>  </a:t>
            </a:r>
            <a:endParaRPr sz="2000" dirty="0">
              <a:latin typeface="Calibri"/>
              <a:cs typeface="Calibri"/>
            </a:endParaRPr>
          </a:p>
        </p:txBody>
      </p:sp>
      <p:sp>
        <p:nvSpPr>
          <p:cNvPr id="15" name="object 15"/>
          <p:cNvSpPr/>
          <p:nvPr/>
        </p:nvSpPr>
        <p:spPr>
          <a:xfrm>
            <a:off x="9601200" y="3276600"/>
            <a:ext cx="1143000" cy="369570"/>
          </a:xfrm>
          <a:custGeom>
            <a:avLst/>
            <a:gdLst/>
            <a:ahLst/>
            <a:cxnLst/>
            <a:rect l="l" t="t" r="r" b="b"/>
            <a:pathLst>
              <a:path w="1399540" h="369570">
                <a:moveTo>
                  <a:pt x="0" y="369328"/>
                </a:moveTo>
                <a:lnTo>
                  <a:pt x="1399031" y="369328"/>
                </a:lnTo>
                <a:lnTo>
                  <a:pt x="1399031" y="0"/>
                </a:lnTo>
                <a:lnTo>
                  <a:pt x="0" y="0"/>
                </a:lnTo>
                <a:lnTo>
                  <a:pt x="0" y="369328"/>
                </a:lnTo>
                <a:close/>
              </a:path>
            </a:pathLst>
          </a:custGeom>
          <a:solidFill>
            <a:srgbClr val="F95737"/>
          </a:solidFill>
        </p:spPr>
        <p:txBody>
          <a:bodyPr wrap="square" lIns="0" tIns="0" rIns="0" bIns="0" rtlCol="0"/>
          <a:lstStyle/>
          <a:p>
            <a:pPr algn="ctr"/>
            <a:r>
              <a:rPr lang="en-US" sz="2000" b="1" i="1" dirty="0">
                <a:solidFill>
                  <a:schemeClr val="bg1"/>
                </a:solidFill>
              </a:rPr>
              <a:t>empower</a:t>
            </a:r>
            <a:endParaRPr sz="2000" b="1" i="1" dirty="0">
              <a:solidFill>
                <a:schemeClr val="bg1"/>
              </a:solidFill>
            </a:endParaRPr>
          </a:p>
        </p:txBody>
      </p:sp>
      <p:sp>
        <p:nvSpPr>
          <p:cNvPr id="16" name="object 16"/>
          <p:cNvSpPr txBox="1"/>
          <p:nvPr/>
        </p:nvSpPr>
        <p:spPr>
          <a:xfrm>
            <a:off x="7391400" y="3345180"/>
            <a:ext cx="3015615" cy="307777"/>
          </a:xfrm>
          <a:prstGeom prst="rect">
            <a:avLst/>
          </a:prstGeom>
        </p:spPr>
        <p:txBody>
          <a:bodyPr vert="horz" wrap="square" lIns="0" tIns="0" rIns="0" bIns="0" rtlCol="0">
            <a:spAutoFit/>
          </a:bodyPr>
          <a:lstStyle/>
          <a:p>
            <a:pPr marL="12700">
              <a:lnSpc>
                <a:spcPct val="100000"/>
              </a:lnSpc>
            </a:pPr>
            <a:r>
              <a:rPr sz="2000" i="1" spc="10" dirty="0">
                <a:solidFill>
                  <a:srgbClr val="FFFFFF"/>
                </a:solidFill>
                <a:latin typeface="Calibri"/>
                <a:cs typeface="Calibri"/>
              </a:rPr>
              <a:t>youth </a:t>
            </a:r>
            <a:r>
              <a:rPr sz="2000" i="1" spc="-40" dirty="0">
                <a:solidFill>
                  <a:srgbClr val="FFFFFF"/>
                </a:solidFill>
                <a:latin typeface="Calibri"/>
                <a:cs typeface="Calibri"/>
              </a:rPr>
              <a:t>engageme</a:t>
            </a:r>
            <a:r>
              <a:rPr lang="en-US" sz="2000" i="1" spc="-40" dirty="0">
                <a:solidFill>
                  <a:srgbClr val="FFFFFF"/>
                </a:solidFill>
                <a:latin typeface="Calibri"/>
                <a:cs typeface="Calibri"/>
              </a:rPr>
              <a:t>nt &amp;</a:t>
            </a:r>
            <a:endParaRPr sz="2700" baseline="1543" dirty="0">
              <a:latin typeface="Calibri"/>
              <a:cs typeface="Calibri"/>
            </a:endParaRPr>
          </a:p>
        </p:txBody>
      </p:sp>
      <p:sp>
        <p:nvSpPr>
          <p:cNvPr id="17" name="object 17"/>
          <p:cNvSpPr/>
          <p:nvPr/>
        </p:nvSpPr>
        <p:spPr>
          <a:xfrm>
            <a:off x="4534661" y="1559305"/>
            <a:ext cx="3244976" cy="1556639"/>
          </a:xfrm>
          <a:prstGeom prst="rect">
            <a:avLst/>
          </a:prstGeom>
          <a:blipFill>
            <a:blip r:embed="rId5" cstate="print"/>
            <a:stretch>
              <a:fillRect/>
            </a:stretch>
          </a:blipFill>
        </p:spPr>
        <p:txBody>
          <a:bodyPr wrap="square" lIns="0" tIns="0" rIns="0" bIns="0" rtlCol="0"/>
          <a:lstStyle/>
          <a:p>
            <a:endParaRPr/>
          </a:p>
        </p:txBody>
      </p:sp>
      <p:sp>
        <p:nvSpPr>
          <p:cNvPr id="18" name="object 18"/>
          <p:cNvSpPr txBox="1"/>
          <p:nvPr/>
        </p:nvSpPr>
        <p:spPr>
          <a:xfrm>
            <a:off x="3823208" y="4970398"/>
            <a:ext cx="1964689" cy="805180"/>
          </a:xfrm>
          <a:prstGeom prst="rect">
            <a:avLst/>
          </a:prstGeom>
        </p:spPr>
        <p:txBody>
          <a:bodyPr vert="horz" wrap="square" lIns="0" tIns="0" rIns="0" bIns="0" rtlCol="0">
            <a:spAutoFit/>
          </a:bodyPr>
          <a:lstStyle/>
          <a:p>
            <a:pPr algn="ctr">
              <a:lnSpc>
                <a:spcPct val="100000"/>
              </a:lnSpc>
            </a:pPr>
            <a:r>
              <a:rPr sz="3600" i="1" spc="200" dirty="0">
                <a:solidFill>
                  <a:srgbClr val="FFFFFF"/>
                </a:solidFill>
                <a:latin typeface="Calibri"/>
                <a:cs typeface="Calibri"/>
              </a:rPr>
              <a:t>160,000+</a:t>
            </a:r>
            <a:endParaRPr sz="3600">
              <a:latin typeface="Calibri"/>
              <a:cs typeface="Calibri"/>
            </a:endParaRPr>
          </a:p>
          <a:p>
            <a:pPr algn="ctr">
              <a:lnSpc>
                <a:spcPct val="100000"/>
              </a:lnSpc>
              <a:spcBef>
                <a:spcPts val="35"/>
              </a:spcBef>
            </a:pPr>
            <a:r>
              <a:rPr sz="1600" i="1" spc="30" dirty="0">
                <a:solidFill>
                  <a:srgbClr val="FFFFFF"/>
                </a:solidFill>
                <a:latin typeface="Calibri"/>
                <a:cs typeface="Calibri"/>
              </a:rPr>
              <a:t>youth</a:t>
            </a:r>
            <a:r>
              <a:rPr sz="1600" i="1" spc="-90" dirty="0">
                <a:solidFill>
                  <a:srgbClr val="FFFFFF"/>
                </a:solidFill>
                <a:latin typeface="Calibri"/>
                <a:cs typeface="Calibri"/>
              </a:rPr>
              <a:t> </a:t>
            </a:r>
            <a:r>
              <a:rPr sz="1600" i="1" dirty="0">
                <a:solidFill>
                  <a:srgbClr val="FFFFFF"/>
                </a:solidFill>
                <a:latin typeface="Calibri"/>
                <a:cs typeface="Calibri"/>
              </a:rPr>
              <a:t>engagement</a:t>
            </a:r>
            <a:endParaRPr sz="1600">
              <a:latin typeface="Calibri"/>
              <a:cs typeface="Calibri"/>
            </a:endParaRPr>
          </a:p>
        </p:txBody>
      </p:sp>
      <p:sp>
        <p:nvSpPr>
          <p:cNvPr id="19" name="object 19"/>
          <p:cNvSpPr txBox="1"/>
          <p:nvPr/>
        </p:nvSpPr>
        <p:spPr>
          <a:xfrm>
            <a:off x="6535293" y="4970398"/>
            <a:ext cx="1867535" cy="805180"/>
          </a:xfrm>
          <a:prstGeom prst="rect">
            <a:avLst/>
          </a:prstGeom>
        </p:spPr>
        <p:txBody>
          <a:bodyPr vert="horz" wrap="square" lIns="0" tIns="0" rIns="0" bIns="0" rtlCol="0">
            <a:spAutoFit/>
          </a:bodyPr>
          <a:lstStyle/>
          <a:p>
            <a:pPr marL="635" algn="ctr">
              <a:lnSpc>
                <a:spcPct val="100000"/>
              </a:lnSpc>
            </a:pPr>
            <a:r>
              <a:rPr sz="3600" i="1" spc="260" dirty="0">
                <a:solidFill>
                  <a:srgbClr val="FFFFFF"/>
                </a:solidFill>
                <a:latin typeface="Calibri"/>
                <a:cs typeface="Calibri"/>
              </a:rPr>
              <a:t>197</a:t>
            </a:r>
            <a:endParaRPr sz="3600">
              <a:latin typeface="Calibri"/>
              <a:cs typeface="Calibri"/>
            </a:endParaRPr>
          </a:p>
          <a:p>
            <a:pPr algn="ctr">
              <a:lnSpc>
                <a:spcPct val="100000"/>
              </a:lnSpc>
              <a:spcBef>
                <a:spcPts val="35"/>
              </a:spcBef>
            </a:pPr>
            <a:r>
              <a:rPr sz="1600" i="1" spc="20" dirty="0">
                <a:solidFill>
                  <a:srgbClr val="FFFFFF"/>
                </a:solidFill>
                <a:latin typeface="Calibri"/>
                <a:cs typeface="Calibri"/>
              </a:rPr>
              <a:t>countries </a:t>
            </a:r>
            <a:r>
              <a:rPr sz="1600" i="1" spc="-40" dirty="0">
                <a:solidFill>
                  <a:srgbClr val="FFFFFF"/>
                </a:solidFill>
                <a:latin typeface="Calibri"/>
                <a:cs typeface="Calibri"/>
              </a:rPr>
              <a:t>&amp;</a:t>
            </a:r>
            <a:r>
              <a:rPr sz="1600" i="1" spc="-100" dirty="0">
                <a:solidFill>
                  <a:srgbClr val="FFFFFF"/>
                </a:solidFill>
                <a:latin typeface="Calibri"/>
                <a:cs typeface="Calibri"/>
              </a:rPr>
              <a:t> </a:t>
            </a:r>
            <a:r>
              <a:rPr sz="1600" i="1" spc="10" dirty="0">
                <a:solidFill>
                  <a:srgbClr val="FFFFFF"/>
                </a:solidFill>
                <a:latin typeface="Calibri"/>
                <a:cs typeface="Calibri"/>
              </a:rPr>
              <a:t>territories</a:t>
            </a:r>
            <a:endParaRPr sz="1600">
              <a:latin typeface="Calibri"/>
              <a:cs typeface="Calibri"/>
            </a:endParaRPr>
          </a:p>
        </p:txBody>
      </p:sp>
      <p:sp>
        <p:nvSpPr>
          <p:cNvPr id="20" name="object 20"/>
          <p:cNvSpPr/>
          <p:nvPr/>
        </p:nvSpPr>
        <p:spPr>
          <a:xfrm>
            <a:off x="8443086" y="5305666"/>
            <a:ext cx="476808" cy="476808"/>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5806185" y="5258092"/>
            <a:ext cx="524383" cy="524383"/>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0" y="400011"/>
            <a:ext cx="4408805" cy="477520"/>
          </a:xfrm>
          <a:custGeom>
            <a:avLst/>
            <a:gdLst/>
            <a:ahLst/>
            <a:cxnLst/>
            <a:rect l="l" t="t" r="r" b="b"/>
            <a:pathLst>
              <a:path w="4408805" h="477519">
                <a:moveTo>
                  <a:pt x="0" y="477050"/>
                </a:moveTo>
                <a:lnTo>
                  <a:pt x="4408269" y="477050"/>
                </a:lnTo>
                <a:lnTo>
                  <a:pt x="4408269" y="0"/>
                </a:lnTo>
                <a:lnTo>
                  <a:pt x="0" y="0"/>
                </a:lnTo>
                <a:lnTo>
                  <a:pt x="0" y="477050"/>
                </a:lnTo>
                <a:close/>
              </a:path>
            </a:pathLst>
          </a:custGeom>
          <a:solidFill>
            <a:srgbClr val="037DF3"/>
          </a:solidFill>
        </p:spPr>
        <p:txBody>
          <a:bodyPr wrap="square" lIns="0" tIns="0" rIns="0" bIns="0" rtlCol="0"/>
          <a:lstStyle/>
          <a:p>
            <a:endParaRPr/>
          </a:p>
        </p:txBody>
      </p:sp>
      <p:sp>
        <p:nvSpPr>
          <p:cNvPr id="23" name="object 23"/>
          <p:cNvSpPr txBox="1">
            <a:spLocks noGrp="1"/>
          </p:cNvSpPr>
          <p:nvPr>
            <p:ph type="title"/>
          </p:nvPr>
        </p:nvSpPr>
        <p:spPr>
          <a:xfrm>
            <a:off x="78435" y="439801"/>
            <a:ext cx="12035129" cy="384721"/>
          </a:xfrm>
          <a:prstGeom prst="rect">
            <a:avLst/>
          </a:prstGeom>
        </p:spPr>
        <p:txBody>
          <a:bodyPr vert="horz" wrap="square" lIns="0" tIns="0" rIns="0" bIns="0" rtlCol="0">
            <a:spAutoFit/>
          </a:bodyPr>
          <a:lstStyle/>
          <a:p>
            <a:pPr marL="9525">
              <a:lnSpc>
                <a:spcPct val="100000"/>
              </a:lnSpc>
            </a:pPr>
            <a:r>
              <a:rPr sz="2500" spc="55" dirty="0"/>
              <a:t>About </a:t>
            </a:r>
            <a:r>
              <a:rPr sz="2500" spc="60" dirty="0" err="1"/>
              <a:t>YouthSpeak</a:t>
            </a:r>
            <a:r>
              <a:rPr sz="2500" spc="60" dirty="0"/>
              <a:t> </a:t>
            </a:r>
            <a:r>
              <a:rPr lang="en-US" sz="2500" spc="25" dirty="0"/>
              <a:t>Fall</a:t>
            </a:r>
            <a:r>
              <a:rPr sz="2500" spc="-25" dirty="0"/>
              <a:t> </a:t>
            </a:r>
            <a:r>
              <a:rPr sz="2500" spc="180" dirty="0"/>
              <a:t>2017</a:t>
            </a:r>
            <a:endParaRPr sz="2500" dirty="0"/>
          </a:p>
        </p:txBody>
      </p:sp>
      <p:sp>
        <p:nvSpPr>
          <p:cNvPr id="24" name="Rectangle 23"/>
          <p:cNvSpPr/>
          <p:nvPr/>
        </p:nvSpPr>
        <p:spPr>
          <a:xfrm>
            <a:off x="9906000" y="4079631"/>
            <a:ext cx="293077" cy="1875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&amp;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273</TotalTime>
  <Words>1017</Words>
  <Application>Microsoft Macintosh PowerPoint</Application>
  <PresentationFormat>Widescreen</PresentationFormat>
  <Paragraphs>201</Paragraphs>
  <Slides>14</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vt:i4>
      </vt:variant>
    </vt:vector>
  </HeadingPairs>
  <TitlesOfParts>
    <vt:vector size="28" baseType="lpstr">
      <vt:lpstr>Arial</vt:lpstr>
      <vt:lpstr>Calibri</vt:lpstr>
      <vt:lpstr>Century Gothic</vt:lpstr>
      <vt:lpstr>Gill Sans MT</vt:lpstr>
      <vt:lpstr>Helvetica Neue</vt:lpstr>
      <vt:lpstr>Lato Black</vt:lpstr>
      <vt:lpstr>Lato Medium</vt:lpstr>
      <vt:lpstr>Lato Regular</vt:lpstr>
      <vt:lpstr>Lucida Sans</vt:lpstr>
      <vt:lpstr>Times New Roman</vt:lpstr>
      <vt:lpstr>Trebuchet MS</vt:lpstr>
      <vt:lpstr>Verdana</vt:lpstr>
      <vt:lpstr>Wingdings</vt:lpstr>
      <vt:lpstr>Office Theme</vt:lpstr>
      <vt:lpstr>PowerPoint Presentation</vt:lpstr>
      <vt:lpstr>PowerPoint Presentation</vt:lpstr>
      <vt:lpstr>About us</vt:lpstr>
      <vt:lpstr>About us</vt:lpstr>
      <vt:lpstr>PowerPoint Presentation</vt:lpstr>
      <vt:lpstr>About SDGs &amp; Youth</vt:lpstr>
      <vt:lpstr>About SDGs &amp; Youth</vt:lpstr>
      <vt:lpstr>About Y4GG</vt:lpstr>
      <vt:lpstr>About YouthSpeak Fall 2017</vt:lpstr>
      <vt:lpstr>About YouthSpeak Fall 2017</vt:lpstr>
      <vt:lpstr>About YouthSpeak Fall 2017</vt:lpstr>
      <vt:lpstr>About YouthSpeak Fall 2017</vt:lpstr>
      <vt:lpstr>About YouthSpeak Fall 2017</vt:lpstr>
      <vt:lpstr>PowerPoint Presentation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 Ca</dc:creator>
  <cp:lastModifiedBy>Microsoft Office User</cp:lastModifiedBy>
  <cp:revision>18</cp:revision>
  <dcterms:created xsi:type="dcterms:W3CDTF">2017-06-21T14:12:28Z</dcterms:created>
  <dcterms:modified xsi:type="dcterms:W3CDTF">2019-02-06T04:04:10Z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2016-11-30T00:00:00Z</vt:filetime>
  </property>
  <property fmtid="{D5CDD505-2E9C-101B-9397-08002B2CF9AE}" pid="3" name="Creator">
    <vt:lpwstr>Microsoft® PowerPoint® 2010</vt:lpwstr>
  </property>
  <property fmtid="{D5CDD505-2E9C-101B-9397-08002B2CF9AE}" pid="4" name="LastSaved">
    <vt:filetime>2017-06-21T00:00:00Z</vt:filetime>
  </property>
</Properties>
</file>